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12" r:id="rId1"/>
  </p:sldMasterIdLst>
  <p:notesMasterIdLst>
    <p:notesMasterId r:id="rId23"/>
  </p:notesMasterIdLst>
  <p:handoutMasterIdLst>
    <p:handoutMasterId r:id="rId24"/>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15:guide id="1" orient="horz" pos="2880" userDrawn="1">
          <p15:clr>
            <a:srgbClr val="A4A3A4"/>
          </p15:clr>
        </p15:guide>
        <p15:guide id="2" pos="2160"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588" autoAdjust="0"/>
    <p:restoredTop sz="93910" autoAdjust="0"/>
  </p:normalViewPr>
  <p:slideViewPr>
    <p:cSldViewPr snapToGrid="0">
      <p:cViewPr varScale="1">
        <p:scale>
          <a:sx n="64" d="100"/>
          <a:sy n="64" d="100"/>
        </p:scale>
        <p:origin x="954" y="60"/>
      </p:cViewPr>
      <p:guideLst/>
    </p:cSldViewPr>
  </p:slideViewPr>
  <p:outlineViewPr>
    <p:cViewPr>
      <p:scale>
        <a:sx n="33" d="100"/>
        <a:sy n="33" d="100"/>
      </p:scale>
      <p:origin x="0" y="-792"/>
    </p:cViewPr>
  </p:outlineViewPr>
  <p:notesTextViewPr>
    <p:cViewPr>
      <p:scale>
        <a:sx n="1" d="1"/>
        <a:sy n="1" d="1"/>
      </p:scale>
      <p:origin x="0" y="0"/>
    </p:cViewPr>
  </p:notesTextViewPr>
  <p:sorterViewPr>
    <p:cViewPr>
      <p:scale>
        <a:sx n="100" d="100"/>
        <a:sy n="100" d="100"/>
      </p:scale>
      <p:origin x="0" y="0"/>
    </p:cViewPr>
  </p:sorterViewPr>
  <p:notesViewPr>
    <p:cSldViewPr snapToGrid="0" showGuides="1">
      <p:cViewPr varScale="1">
        <p:scale>
          <a:sx n="52" d="100"/>
          <a:sy n="52" d="100"/>
        </p:scale>
        <p:origin x="2946" y="7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a:extLst>
              <a:ext uri="{FF2B5EF4-FFF2-40B4-BE49-F238E27FC236}">
                <a16:creationId xmlns:a16="http://schemas.microsoft.com/office/drawing/2014/main" id="{0C9B7DB0-023F-4685-8418-0E5A9D3B76B1}"/>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a:p>
        </p:txBody>
      </p:sp>
      <p:sp>
        <p:nvSpPr>
          <p:cNvPr id="3" name="Дата 2">
            <a:extLst>
              <a:ext uri="{FF2B5EF4-FFF2-40B4-BE49-F238E27FC236}">
                <a16:creationId xmlns:a16="http://schemas.microsoft.com/office/drawing/2014/main" id="{285A5DCC-4DE3-402D-940E-70CFAC14F199}"/>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C9175076-29DD-4591-9D17-801936E02CA4}" type="datetimeFigureOut">
              <a:rPr lang="ru-RU" smtClean="0"/>
              <a:t>20.10.2023</a:t>
            </a:fld>
            <a:endParaRPr lang="ru-RU"/>
          </a:p>
        </p:txBody>
      </p:sp>
      <p:sp>
        <p:nvSpPr>
          <p:cNvPr id="4" name="Нижний колонтитул 3">
            <a:extLst>
              <a:ext uri="{FF2B5EF4-FFF2-40B4-BE49-F238E27FC236}">
                <a16:creationId xmlns:a16="http://schemas.microsoft.com/office/drawing/2014/main" id="{BC9E8100-20A9-4110-8D3A-CD0BEA7EBC70}"/>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a:p>
        </p:txBody>
      </p:sp>
      <p:sp>
        <p:nvSpPr>
          <p:cNvPr id="5" name="Номер слайда 4">
            <a:extLst>
              <a:ext uri="{FF2B5EF4-FFF2-40B4-BE49-F238E27FC236}">
                <a16:creationId xmlns:a16="http://schemas.microsoft.com/office/drawing/2014/main" id="{E4BA69BC-7422-47AA-A335-D3A829D33645}"/>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BFDDFC02-4493-40B4-AFFA-5ED3FFDA79C7}" type="slidenum">
              <a:rPr lang="ru-RU" smtClean="0"/>
              <a:t>‹#›</a:t>
            </a:fld>
            <a:endParaRPr lang="ru-RU"/>
          </a:p>
        </p:txBody>
      </p:sp>
    </p:spTree>
    <p:extLst>
      <p:ext uri="{BB962C8B-B14F-4D97-AF65-F5344CB8AC3E}">
        <p14:creationId xmlns:p14="http://schemas.microsoft.com/office/powerpoint/2010/main" val="87394163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a:p>
        </p:txBody>
      </p:sp>
      <p:sp>
        <p:nvSpPr>
          <p:cNvPr id="3" name="Дата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D3C652C-A0D9-4CD1-AC77-840E2DD1B16A}" type="datetimeFigureOut">
              <a:rPr lang="ru-RU" smtClean="0"/>
              <a:t>20.10.2023</a:t>
            </a:fld>
            <a:endParaRPr lang="ru-RU"/>
          </a:p>
        </p:txBody>
      </p:sp>
      <p:sp>
        <p:nvSpPr>
          <p:cNvPr id="4" name="Образ слайда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ru-RU"/>
          </a:p>
        </p:txBody>
      </p:sp>
      <p:sp>
        <p:nvSpPr>
          <p:cNvPr id="5" name="Заметки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p>
        </p:txBody>
      </p:sp>
      <p:sp>
        <p:nvSpPr>
          <p:cNvPr id="6" name="Нижний колонтитул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a:p>
        </p:txBody>
      </p:sp>
      <p:sp>
        <p:nvSpPr>
          <p:cNvPr id="7" name="Номер слайда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6F19F24-C9E0-46DE-AA65-119F84501E97}" type="slidenum">
              <a:rPr lang="ru-RU" smtClean="0"/>
              <a:t>‹#›</a:t>
            </a:fld>
            <a:endParaRPr lang="ru-RU"/>
          </a:p>
        </p:txBody>
      </p:sp>
    </p:spTree>
    <p:extLst>
      <p:ext uri="{BB962C8B-B14F-4D97-AF65-F5344CB8AC3E}">
        <p14:creationId xmlns:p14="http://schemas.microsoft.com/office/powerpoint/2010/main" val="33562722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a:p>
        </p:txBody>
      </p:sp>
      <p:sp>
        <p:nvSpPr>
          <p:cNvPr id="4" name="Номер слайда 3"/>
          <p:cNvSpPr>
            <a:spLocks noGrp="1"/>
          </p:cNvSpPr>
          <p:nvPr>
            <p:ph type="sldNum" sz="quarter" idx="5"/>
          </p:nvPr>
        </p:nvSpPr>
        <p:spPr/>
        <p:txBody>
          <a:bodyPr/>
          <a:lstStyle/>
          <a:p>
            <a:fld id="{D6F19F24-C9E0-46DE-AA65-119F84501E97}" type="slidenum">
              <a:rPr lang="ru-RU" smtClean="0"/>
              <a:t>4</a:t>
            </a:fld>
            <a:endParaRPr lang="ru-RU"/>
          </a:p>
        </p:txBody>
      </p:sp>
    </p:spTree>
    <p:extLst>
      <p:ext uri="{BB962C8B-B14F-4D97-AF65-F5344CB8AC3E}">
        <p14:creationId xmlns:p14="http://schemas.microsoft.com/office/powerpoint/2010/main" val="217927713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dirty="0"/>
          </a:p>
        </p:txBody>
      </p:sp>
      <p:sp>
        <p:nvSpPr>
          <p:cNvPr id="4" name="Номер слайда 3"/>
          <p:cNvSpPr>
            <a:spLocks noGrp="1"/>
          </p:cNvSpPr>
          <p:nvPr>
            <p:ph type="sldNum" sz="quarter" idx="5"/>
          </p:nvPr>
        </p:nvSpPr>
        <p:spPr/>
        <p:txBody>
          <a:bodyPr/>
          <a:lstStyle/>
          <a:p>
            <a:fld id="{D6F19F24-C9E0-46DE-AA65-119F84501E97}" type="slidenum">
              <a:rPr lang="ru-RU" smtClean="0"/>
              <a:t>20</a:t>
            </a:fld>
            <a:endParaRPr lang="ru-RU"/>
          </a:p>
        </p:txBody>
      </p:sp>
    </p:spTree>
    <p:extLst>
      <p:ext uri="{BB962C8B-B14F-4D97-AF65-F5344CB8AC3E}">
        <p14:creationId xmlns:p14="http://schemas.microsoft.com/office/powerpoint/2010/main" val="408611986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ru-RU"/>
              <a:t>Образец заголовка</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a:t>Образец подзаголовка</a:t>
            </a:r>
            <a:endParaRPr lang="en-US" dirty="0"/>
          </a:p>
        </p:txBody>
      </p:sp>
      <p:sp>
        <p:nvSpPr>
          <p:cNvPr id="4" name="Date Placeholder 3"/>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70619124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Заголовок и подпис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ru-RU"/>
              <a:t>Образец заголовка</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0439874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Цитата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a:t>Образец заголовка</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255EDBE0-F132-4C9D-80BF-A0EC388035CE}" type="slidenum">
              <a:rPr lang="ru-RU" smtClean="0"/>
              <a:t>‹#›</a:t>
            </a:fld>
            <a:endParaRPr lang="ru-RU"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777456833"/>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Карточка имени">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ru-RU"/>
              <a:t>Образец заголовка</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263019315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Цитата карточки имени">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55EDBE0-F132-4C9D-80BF-A0EC388035CE}" type="slidenum">
              <a:rPr lang="ru-RU" smtClean="0"/>
              <a:t>‹#›</a:t>
            </a:fld>
            <a:endParaRPr lang="ru-RU"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48105731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Истина или лож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ru-RU"/>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184098110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Vertical Text Placeholder 2"/>
          <p:cNvSpPr>
            <a:spLocks noGrp="1"/>
          </p:cNvSpPr>
          <p:nvPr>
            <p:ph type="body" orient="vert" idx="1"/>
          </p:nvPr>
        </p:nvSpPr>
        <p:spPr/>
        <p:txBody>
          <a:bodyPr vert="eaVert" ancho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234439664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ru-RU"/>
              <a:t>Образец заголовка</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91902318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ru-RU"/>
              <a:t>Образец заголовка</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833952723"/>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ru-RU"/>
              <a:t>Образец заголовка</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5" name="Footer Placeholder 4"/>
          <p:cNvSpPr>
            <a:spLocks noGrp="1"/>
          </p:cNvSpPr>
          <p:nvPr>
            <p:ph type="ftr" sz="quarter" idx="11"/>
          </p:nvPr>
        </p:nvSpPr>
        <p:spPr/>
        <p:txBody>
          <a:bodyPr/>
          <a:lstStyle/>
          <a:p>
            <a:endParaRPr lang="ru-RU"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36750079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Date Placeholder 4"/>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70519393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10" name="Title 13"/>
          <p:cNvSpPr>
            <a:spLocks noGrp="1"/>
          </p:cNvSpPr>
          <p:nvPr>
            <p:ph type="title"/>
          </p:nvPr>
        </p:nvSpPr>
        <p:spPr/>
        <p:txBody>
          <a:bodyPr/>
          <a:lstStyle/>
          <a:p>
            <a:r>
              <a:rPr lang="ru-RU"/>
              <a:t>Образец заголовка</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7" name="Date Placeholder 6"/>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8" name="Footer Placeholder 7"/>
          <p:cNvSpPr>
            <a:spLocks noGrp="1"/>
          </p:cNvSpPr>
          <p:nvPr>
            <p:ph type="ftr" sz="quarter" idx="11"/>
          </p:nvPr>
        </p:nvSpPr>
        <p:spPr/>
        <p:txBody>
          <a:bodyPr/>
          <a:lstStyle/>
          <a:p>
            <a:endParaRPr lang="ru-RU"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114470197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Date Placeholder 2"/>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4" name="Footer Placeholder 3"/>
          <p:cNvSpPr>
            <a:spLocks noGrp="1"/>
          </p:cNvSpPr>
          <p:nvPr>
            <p:ph type="ftr" sz="quarter" idx="11"/>
          </p:nvPr>
        </p:nvSpPr>
        <p:spPr/>
        <p:txBody>
          <a:bodyPr/>
          <a:lstStyle/>
          <a:p>
            <a:endParaRPr lang="ru-RU" dirty="0"/>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108550144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3" name="Footer Placeholder 2"/>
          <p:cNvSpPr>
            <a:spLocks noGrp="1"/>
          </p:cNvSpPr>
          <p:nvPr>
            <p:ph type="ftr" sz="quarter" idx="11"/>
          </p:nvPr>
        </p:nvSpPr>
        <p:spPr/>
        <p:txBody>
          <a:bodyPr/>
          <a:lstStyle/>
          <a:p>
            <a:endParaRPr lang="ru-RU" dirty="0"/>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95704853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ru-RU"/>
              <a:t>Образец заголовка</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a:t>Образец текста</a:t>
            </a:r>
          </a:p>
        </p:txBody>
      </p:sp>
      <p:sp>
        <p:nvSpPr>
          <p:cNvPr id="5" name="Date Placeholder 4"/>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279971293"/>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ru-RU"/>
              <a:t>Образец заголовка</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ru-RU" dirty="0"/>
              <a:t>Вставка рисунка</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a:t>Образец текста</a:t>
            </a:r>
          </a:p>
        </p:txBody>
      </p:sp>
      <p:sp>
        <p:nvSpPr>
          <p:cNvPr id="5" name="Date Placeholder 4"/>
          <p:cNvSpPr>
            <a:spLocks noGrp="1"/>
          </p:cNvSpPr>
          <p:nvPr>
            <p:ph type="dt" sz="half" idx="10"/>
          </p:nvPr>
        </p:nvSpPr>
        <p:spPr/>
        <p:txBody>
          <a:bodyPr/>
          <a:lstStyle/>
          <a:p>
            <a:fld id="{8511844C-06A3-499B-AF93-4927CD9F8F8D}" type="datetimeFigureOut">
              <a:rPr lang="ru-RU" smtClean="0"/>
              <a:t>20.10.2023</a:t>
            </a:fld>
            <a:endParaRPr lang="ru-RU" dirty="0"/>
          </a:p>
        </p:txBody>
      </p:sp>
      <p:sp>
        <p:nvSpPr>
          <p:cNvPr id="6" name="Footer Placeholder 5"/>
          <p:cNvSpPr>
            <a:spLocks noGrp="1"/>
          </p:cNvSpPr>
          <p:nvPr>
            <p:ph type="ftr" sz="quarter" idx="11"/>
          </p:nvPr>
        </p:nvSpPr>
        <p:spPr/>
        <p:txBody>
          <a:bodyPr/>
          <a:lstStyle/>
          <a:p>
            <a:endParaRPr lang="ru-RU"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55EDBE0-F132-4C9D-80BF-A0EC388035CE}" type="slidenum">
              <a:rPr lang="ru-RU" smtClean="0"/>
              <a:t>‹#›</a:t>
            </a:fld>
            <a:endParaRPr lang="ru-RU" dirty="0"/>
          </a:p>
        </p:txBody>
      </p:sp>
    </p:spTree>
    <p:extLst>
      <p:ext uri="{BB962C8B-B14F-4D97-AF65-F5344CB8AC3E}">
        <p14:creationId xmlns:p14="http://schemas.microsoft.com/office/powerpoint/2010/main" val="35394334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32"/>
            <a:ext cx="2356674" cy="6853285"/>
            <a:chOff x="6627813" y="195454"/>
            <a:chExt cx="1952625" cy="5678297"/>
          </a:xfrm>
        </p:grpSpPr>
        <p:sp>
          <p:nvSpPr>
            <p:cNvPr id="11" name="Freeform 27"/>
            <p:cNvSpPr/>
            <p:nvPr/>
          </p:nvSpPr>
          <p:spPr bwMode="auto">
            <a:xfrm>
              <a:off x="6627813" y="195454"/>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ru-RU"/>
              <a:t>Образец заголовка</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8511844C-06A3-499B-AF93-4927CD9F8F8D}" type="datetimeFigureOut">
              <a:rPr lang="ru-RU" smtClean="0"/>
              <a:t>20.10.2023</a:t>
            </a:fld>
            <a:endParaRPr lang="ru-RU" dirty="0"/>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ru-RU" dirty="0"/>
          </a:p>
        </p:txBody>
      </p:sp>
      <p:sp>
        <p:nvSpPr>
          <p:cNvPr id="6" name="Slide Number Placeholder 5"/>
          <p:cNvSpPr>
            <a:spLocks noGrp="1"/>
          </p:cNvSpPr>
          <p:nvPr>
            <p:ph type="sldNum" sz="quarter" idx="4"/>
          </p:nvPr>
        </p:nvSpPr>
        <p:spPr>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255EDBE0-F132-4C9D-80BF-A0EC388035CE}" type="slidenum">
              <a:rPr lang="ru-RU" smtClean="0"/>
              <a:t>‹#›</a:t>
            </a:fld>
            <a:endParaRPr lang="ru-RU" dirty="0"/>
          </a:p>
        </p:txBody>
      </p:sp>
    </p:spTree>
    <p:extLst>
      <p:ext uri="{BB962C8B-B14F-4D97-AF65-F5344CB8AC3E}">
        <p14:creationId xmlns:p14="http://schemas.microsoft.com/office/powerpoint/2010/main" val="1959456137"/>
      </p:ext>
    </p:extLst>
  </p:cSld>
  <p:clrMap bg1="lt1" tx1="dk1" bg2="lt2" tx2="dk2" accent1="accent1" accent2="accent2" accent3="accent3" accent4="accent4" accent5="accent5" accent6="accent6" hlink="hlink" folHlink="folHlink"/>
  <p:sldLayoutIdLst>
    <p:sldLayoutId id="2147483713" r:id="rId1"/>
    <p:sldLayoutId id="2147483714" r:id="rId2"/>
    <p:sldLayoutId id="2147483715" r:id="rId3"/>
    <p:sldLayoutId id="2147483716" r:id="rId4"/>
    <p:sldLayoutId id="2147483717" r:id="rId5"/>
    <p:sldLayoutId id="2147483718" r:id="rId6"/>
    <p:sldLayoutId id="2147483719" r:id="rId7"/>
    <p:sldLayoutId id="2147483720" r:id="rId8"/>
    <p:sldLayoutId id="2147483721" r:id="rId9"/>
    <p:sldLayoutId id="2147483722" r:id="rId10"/>
    <p:sldLayoutId id="2147483723" r:id="rId11"/>
    <p:sldLayoutId id="2147483724" r:id="rId12"/>
    <p:sldLayoutId id="2147483725" r:id="rId13"/>
    <p:sldLayoutId id="2147483726" r:id="rId14"/>
    <p:sldLayoutId id="2147483727" r:id="rId15"/>
    <p:sldLayoutId id="2147483728" r:id="rId16"/>
  </p:sldLayoutIdLst>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8.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5B3E3E6-DA97-4161-8314-3D70703A9E25}"/>
              </a:ext>
            </a:extLst>
          </p:cNvPr>
          <p:cNvSpPr>
            <a:spLocks noGrp="1"/>
          </p:cNvSpPr>
          <p:nvPr>
            <p:ph type="ctrTitle"/>
          </p:nvPr>
        </p:nvSpPr>
        <p:spPr/>
        <p:txBody>
          <a:bodyPr/>
          <a:lstStyle/>
          <a:p>
            <a:r>
              <a:rPr lang="ru-RU" dirty="0"/>
              <a:t>СРОК АРЕНДЫ</a:t>
            </a:r>
          </a:p>
        </p:txBody>
      </p:sp>
      <p:sp>
        <p:nvSpPr>
          <p:cNvPr id="3" name="Подзаголовок 2">
            <a:extLst>
              <a:ext uri="{FF2B5EF4-FFF2-40B4-BE49-F238E27FC236}">
                <a16:creationId xmlns:a16="http://schemas.microsoft.com/office/drawing/2014/main" id="{505E7DE0-91EA-4DD2-8E4E-D5C6684371D3}"/>
              </a:ext>
            </a:extLst>
          </p:cNvPr>
          <p:cNvSpPr>
            <a:spLocks noGrp="1"/>
          </p:cNvSpPr>
          <p:nvPr>
            <p:ph type="subTitle" idx="1"/>
          </p:nvPr>
        </p:nvSpPr>
        <p:spPr/>
        <p:txBody>
          <a:bodyPr/>
          <a:lstStyle/>
          <a:p>
            <a:r>
              <a:rPr lang="ru-RU" dirty="0"/>
              <a:t>ФСБУ 25/2018</a:t>
            </a:r>
          </a:p>
        </p:txBody>
      </p:sp>
    </p:spTree>
    <p:extLst>
      <p:ext uri="{BB962C8B-B14F-4D97-AF65-F5344CB8AC3E}">
        <p14:creationId xmlns:p14="http://schemas.microsoft.com/office/powerpoint/2010/main" val="264349576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1573968" y="446087"/>
            <a:ext cx="2128602" cy="5220195"/>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3. ОПЦИОН НА ДОСРОЧНОЕ ПРЕКРАЩЕНИЕ АРЕНДЫ. </a:t>
            </a:r>
            <a:b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br>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ОПЦИОНА НЕТ.</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3897443" y="704539"/>
            <a:ext cx="7712102" cy="4961744"/>
          </a:xfrm>
          <a:ln>
            <a:solidFill>
              <a:srgbClr val="FFC000"/>
            </a:solidFill>
          </a:ln>
        </p:spPr>
        <p:txBody>
          <a:bodyPr anchor="t">
            <a:normAutofit fontScale="85000" lnSpcReduction="20000"/>
          </a:bodyPr>
          <a:lstStyle/>
          <a:p>
            <a:pPr algn="just"/>
            <a:endParaRPr lang="ru-RU" sz="3800" b="1" dirty="0"/>
          </a:p>
          <a:p>
            <a:pPr algn="just"/>
            <a:r>
              <a:rPr lang="ru-RU" sz="2400" b="1" dirty="0"/>
              <a:t>1. Договором аренды предусмотрено право арендатора досрочно расторгнуть договор с уплатой арендодателю значительных компенсационных выплат (штрафы, суммы недополученных арендных платежей и т.д.).</a:t>
            </a:r>
          </a:p>
          <a:p>
            <a:pPr marL="0" indent="0" algn="just">
              <a:buNone/>
            </a:pPr>
            <a:r>
              <a:rPr lang="ru-RU" sz="2600" b="1" dirty="0"/>
              <a:t>	</a:t>
            </a:r>
            <a:r>
              <a:rPr lang="ru-RU" sz="2400" b="1" dirty="0"/>
              <a:t>В общем случае, если сумма таких компенсационных выплат равна или превышает сумму оставшихся до истечения срока аренды арендных платежей, то следует признать, что опциона на прекращение аренды фактически нет (п. B34, B38 МСФО (IFRS) 16). </a:t>
            </a:r>
          </a:p>
          <a:p>
            <a:pPr marL="0" indent="0" algn="just">
              <a:buNone/>
            </a:pPr>
            <a:r>
              <a:rPr lang="ru-RU" sz="2600" b="1" dirty="0"/>
              <a:t>	</a:t>
            </a:r>
            <a:r>
              <a:rPr lang="ru-RU" sz="2400" b="1" dirty="0"/>
              <a:t>Опциона на расторжение договора нет, договор будет действовать, как минимум, до истечения срока, установленного письменным договором (в течение не расторгаемого срока). </a:t>
            </a:r>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a:off x="2143594" y="5666282"/>
            <a:ext cx="3087973" cy="194766"/>
          </a:xfrm>
        </p:spPr>
        <p:txBody>
          <a:bodyPr>
            <a:normAutofit fontScale="25000" lnSpcReduction="20000"/>
          </a:bodyPr>
          <a:lstStyle/>
          <a:p>
            <a:pPr algn="just"/>
            <a:endParaRPr lang="ru-RU" sz="3200" b="1" dirty="0"/>
          </a:p>
        </p:txBody>
      </p:sp>
    </p:spTree>
    <p:extLst>
      <p:ext uri="{BB962C8B-B14F-4D97-AF65-F5344CB8AC3E}">
        <p14:creationId xmlns:p14="http://schemas.microsoft.com/office/powerpoint/2010/main" val="1987288433"/>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1424066" y="446087"/>
            <a:ext cx="2728209" cy="5220195"/>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3.ОПЦИОН НА ДОСРОЧНОЕ ПРЕКРАЩЕНИЕ АРЕНДЫ. </a:t>
            </a:r>
            <a:b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br>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ОПЦИОНА НЕТ. </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4257207" y="805851"/>
            <a:ext cx="7247406" cy="5006715"/>
          </a:xfrm>
          <a:ln>
            <a:solidFill>
              <a:srgbClr val="FFC000"/>
            </a:solidFill>
          </a:ln>
        </p:spPr>
        <p:txBody>
          <a:bodyPr anchor="t">
            <a:normAutofit/>
          </a:bodyPr>
          <a:lstStyle/>
          <a:p>
            <a:pPr algn="just"/>
            <a:endParaRPr lang="ru-RU" sz="3800" b="1" dirty="0"/>
          </a:p>
          <a:p>
            <a:pPr algn="just"/>
            <a:r>
              <a:rPr lang="ru-RU" sz="2000" b="1" dirty="0"/>
              <a:t>2. Договором аренды предусмотрена возможность досрочного расторжения договора аренды только с согласия арендодателя.</a:t>
            </a:r>
          </a:p>
          <a:p>
            <a:pPr marL="0" indent="0" algn="just">
              <a:buNone/>
            </a:pPr>
            <a:r>
              <a:rPr lang="ru-RU" sz="2400" b="1" dirty="0"/>
              <a:t>	</a:t>
            </a:r>
            <a:r>
              <a:rPr lang="ru-RU" sz="2000" b="1" dirty="0"/>
              <a:t>У арендатора опциона на досрочное прекращение аренды нет (п. B34 МСФО (IFRS) 16), если только арендодатель не представил такое согласие.</a:t>
            </a:r>
          </a:p>
          <a:p>
            <a:pPr marL="0" indent="0" algn="just">
              <a:buNone/>
            </a:pPr>
            <a:r>
              <a:rPr lang="ru-RU" sz="2400" b="1" dirty="0"/>
              <a:t>	</a:t>
            </a:r>
            <a:r>
              <a:rPr lang="ru-RU" sz="2000" b="1" dirty="0"/>
              <a:t>Аренда будет длиться, как минимум, до окончания срока, установленного письменным договором (в течение не расторгаемого срока). </a:t>
            </a:r>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a:off x="2143594" y="5666282"/>
            <a:ext cx="3087973" cy="194766"/>
          </a:xfrm>
        </p:spPr>
        <p:txBody>
          <a:bodyPr>
            <a:normAutofit fontScale="25000" lnSpcReduction="20000"/>
          </a:bodyPr>
          <a:lstStyle/>
          <a:p>
            <a:pPr algn="just"/>
            <a:endParaRPr lang="ru-RU" sz="3200" b="1" dirty="0"/>
          </a:p>
        </p:txBody>
      </p:sp>
    </p:spTree>
    <p:extLst>
      <p:ext uri="{BB962C8B-B14F-4D97-AF65-F5344CB8AC3E}">
        <p14:creationId xmlns:p14="http://schemas.microsoft.com/office/powerpoint/2010/main" val="128569461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1379095" y="446087"/>
            <a:ext cx="2383436" cy="5220195"/>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3.ОПЦИОН НА ДОСРОЧНОЕ ПРЕКРАЩЕНИЕ АРЕНДЫ. ОПЦИОНА НЕТ (ПРОДОЛЖЕНИЕ).</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3762531" y="446087"/>
            <a:ext cx="7742082" cy="5414961"/>
          </a:xfrm>
          <a:ln>
            <a:solidFill>
              <a:srgbClr val="FFC000"/>
            </a:solidFill>
          </a:ln>
        </p:spPr>
        <p:txBody>
          <a:bodyPr anchor="t">
            <a:normAutofit lnSpcReduction="10000"/>
          </a:bodyPr>
          <a:lstStyle/>
          <a:p>
            <a:pPr algn="just"/>
            <a:endParaRPr lang="ru-RU" sz="3800" b="1" dirty="0"/>
          </a:p>
          <a:p>
            <a:r>
              <a:rPr lang="ru-RU" sz="2200" b="1" dirty="0"/>
              <a:t>3. Опцион на досрочное расторжение в случае нарушения условий договора аренды. </a:t>
            </a:r>
          </a:p>
          <a:p>
            <a:pPr marL="0" indent="0" algn="just">
              <a:buNone/>
            </a:pPr>
            <a:r>
              <a:rPr lang="ru-RU" sz="2200" b="1" dirty="0"/>
              <a:t>	В договоре, как правило, права арендатора и арендодателя досрочно прекратить договор аренды описаны для случаев нарушения сторонами своих обязательств по договору.</a:t>
            </a:r>
          </a:p>
          <a:p>
            <a:pPr marL="0" indent="0" algn="just">
              <a:buNone/>
            </a:pPr>
            <a:r>
              <a:rPr lang="ru-RU" sz="2400" b="1" dirty="0"/>
              <a:t>	</a:t>
            </a:r>
            <a:r>
              <a:rPr lang="ru-RU" sz="2000" b="1" dirty="0"/>
              <a:t>Заключая договор аренды, стороны изначально не имеют намерений нарушать свои обязательств по договору, а, все-таки арендуют актив с целью использования его в хозяйственной деятельности. Поэтому опционы на досрочное прекращение договоров по причине невыполнения обязательств сторонами не должны рассматриваться для определения сроков аренды.</a:t>
            </a:r>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a:off x="2143594" y="5666282"/>
            <a:ext cx="3087973" cy="194766"/>
          </a:xfrm>
        </p:spPr>
        <p:txBody>
          <a:bodyPr>
            <a:normAutofit fontScale="25000" lnSpcReduction="20000"/>
          </a:bodyPr>
          <a:lstStyle/>
          <a:p>
            <a:pPr algn="just"/>
            <a:endParaRPr lang="ru-RU" sz="3200" b="1" dirty="0"/>
          </a:p>
        </p:txBody>
      </p:sp>
    </p:spTree>
    <p:extLst>
      <p:ext uri="{BB962C8B-B14F-4D97-AF65-F5344CB8AC3E}">
        <p14:creationId xmlns:p14="http://schemas.microsoft.com/office/powerpoint/2010/main" val="150091076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03D1953C-2AA0-466E-94EF-0193885D68E8}"/>
              </a:ext>
            </a:extLst>
          </p:cNvPr>
          <p:cNvSpPr>
            <a:spLocks noGrp="1"/>
          </p:cNvSpPr>
          <p:nvPr>
            <p:ph type="title"/>
          </p:nvPr>
        </p:nvSpPr>
        <p:spPr>
          <a:xfrm>
            <a:off x="2589212" y="446088"/>
            <a:ext cx="3505199" cy="213479"/>
          </a:xfrm>
        </p:spPr>
        <p:txBody>
          <a:bodyPr>
            <a:normAutofit fontScale="90000"/>
          </a:bodyPr>
          <a:lstStyle/>
          <a:p>
            <a:endParaRPr lang="ru-RU" dirty="0"/>
          </a:p>
        </p:txBody>
      </p:sp>
      <p:sp>
        <p:nvSpPr>
          <p:cNvPr id="3" name="Объект 2">
            <a:extLst>
              <a:ext uri="{FF2B5EF4-FFF2-40B4-BE49-F238E27FC236}">
                <a16:creationId xmlns:a16="http://schemas.microsoft.com/office/drawing/2014/main" id="{2B4EE55E-48A0-45F2-BB51-6E9B71127E38}"/>
              </a:ext>
            </a:extLst>
          </p:cNvPr>
          <p:cNvSpPr>
            <a:spLocks noGrp="1"/>
          </p:cNvSpPr>
          <p:nvPr>
            <p:ph idx="1"/>
          </p:nvPr>
        </p:nvSpPr>
        <p:spPr>
          <a:xfrm>
            <a:off x="4497050" y="446088"/>
            <a:ext cx="7285220" cy="5690393"/>
          </a:xfrm>
          <a:ln>
            <a:solidFill>
              <a:srgbClr val="FFC000"/>
            </a:solidFill>
          </a:ln>
        </p:spPr>
        <p:txBody>
          <a:bodyPr>
            <a:normAutofit/>
          </a:bodyPr>
          <a:lstStyle/>
          <a:p>
            <a:pPr algn="just"/>
            <a:r>
              <a:rPr lang="ru-RU" sz="2000" b="1" dirty="0"/>
              <a:t>ВЫНОСИМ ПРОФЕССИОНАЛЬНОЕ СУЖДЕНИЕ В ОТНОШЕНИИ СРОКА АРЕНДЫ:</a:t>
            </a:r>
          </a:p>
          <a:p>
            <a:pPr marL="0" indent="0" algn="just">
              <a:buNone/>
            </a:pPr>
            <a:r>
              <a:rPr lang="ru-RU" sz="2000" b="1" dirty="0"/>
              <a:t>- Оценивая любые опционы следует принимать во внимание наличие достаточной уверенности в продлении или прекращении аренды. </a:t>
            </a:r>
          </a:p>
          <a:p>
            <a:pPr marL="0" indent="0" algn="just">
              <a:buNone/>
            </a:pPr>
            <a:r>
              <a:rPr lang="ru-RU" sz="2000" b="1" dirty="0"/>
              <a:t>- При оценке намерений необходимо учитывать уместные факты и обстоятельства, которые приводят к возникновению экономического стимула для продления или прекращения аренды, в том числе прошлую практику организации в отношении периода, в течение которого обычно используются определенные виды активов (предоставленные в аренду или находящиеся в собственности), а также экономические причины такой практики.</a:t>
            </a:r>
          </a:p>
          <a:p>
            <a:pPr marL="0" indent="0">
              <a:buNone/>
            </a:pPr>
            <a:r>
              <a:rPr lang="ru-RU" dirty="0"/>
              <a:t>     (письмо Минфина России от 04.10.2021 N 07-01-09/80036)</a:t>
            </a:r>
          </a:p>
        </p:txBody>
      </p:sp>
      <p:sp>
        <p:nvSpPr>
          <p:cNvPr id="4" name="Текст 3">
            <a:extLst>
              <a:ext uri="{FF2B5EF4-FFF2-40B4-BE49-F238E27FC236}">
                <a16:creationId xmlns:a16="http://schemas.microsoft.com/office/drawing/2014/main" id="{CC14B43F-5DA5-48E2-BFB6-075F50FFB24C}"/>
              </a:ext>
            </a:extLst>
          </p:cNvPr>
          <p:cNvSpPr>
            <a:spLocks noGrp="1"/>
          </p:cNvSpPr>
          <p:nvPr>
            <p:ph type="body" sz="half" idx="2"/>
          </p:nvPr>
        </p:nvSpPr>
        <p:spPr>
          <a:xfrm>
            <a:off x="1274165" y="638076"/>
            <a:ext cx="3222884" cy="5306415"/>
          </a:xfrm>
        </p:spPr>
        <p:txBody>
          <a:bodyPr anchor="ctr"/>
          <a:lstStyle/>
          <a:p>
            <a:pPr lvl="0" algn="ctr">
              <a:buClr>
                <a:srgbClr val="E78712"/>
              </a:buClr>
            </a:pPr>
            <a:r>
              <a:rPr lang="ru-RU" sz="2400" b="1" cap="all" dirty="0">
                <a:solidFill>
                  <a:prstClr val="black"/>
                </a:solidFill>
              </a:rPr>
              <a:t>ОПРЕДЕЛЯЕМ НАМЕРЕНИЯ ПРОДЛЕВАТЬ ИЛИ ПРЕКРАЩАТЬ АРЕНДУ</a:t>
            </a:r>
            <a:endParaRPr lang="ru-RU" sz="2400" dirty="0">
              <a:solidFill>
                <a:prstClr val="black">
                  <a:lumMod val="75000"/>
                  <a:lumOff val="25000"/>
                </a:prstClr>
              </a:solidFill>
            </a:endParaRPr>
          </a:p>
        </p:txBody>
      </p:sp>
    </p:spTree>
    <p:extLst>
      <p:ext uri="{BB962C8B-B14F-4D97-AF65-F5344CB8AC3E}">
        <p14:creationId xmlns:p14="http://schemas.microsoft.com/office/powerpoint/2010/main" val="332163020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138F694-98BB-401A-A84E-A7EF2CAC6A17}"/>
              </a:ext>
            </a:extLst>
          </p:cNvPr>
          <p:cNvSpPr>
            <a:spLocks noGrp="1"/>
          </p:cNvSpPr>
          <p:nvPr>
            <p:ph type="title"/>
          </p:nvPr>
        </p:nvSpPr>
        <p:spPr>
          <a:xfrm>
            <a:off x="2589212" y="446088"/>
            <a:ext cx="3505199" cy="45719"/>
          </a:xfrm>
        </p:spPr>
        <p:txBody>
          <a:bodyPr>
            <a:normAutofit fontScale="90000"/>
          </a:bodyPr>
          <a:lstStyle/>
          <a:p>
            <a:endParaRPr lang="ru-RU" dirty="0"/>
          </a:p>
        </p:txBody>
      </p:sp>
      <p:sp>
        <p:nvSpPr>
          <p:cNvPr id="3" name="Объект 2">
            <a:extLst>
              <a:ext uri="{FF2B5EF4-FFF2-40B4-BE49-F238E27FC236}">
                <a16:creationId xmlns:a16="http://schemas.microsoft.com/office/drawing/2014/main" id="{DAF4A9CD-63C2-4EA0-BC20-74F4FCD7FBF5}"/>
              </a:ext>
            </a:extLst>
          </p:cNvPr>
          <p:cNvSpPr>
            <a:spLocks noGrp="1"/>
          </p:cNvSpPr>
          <p:nvPr>
            <p:ph idx="1"/>
          </p:nvPr>
        </p:nvSpPr>
        <p:spPr>
          <a:xfrm>
            <a:off x="4901785" y="446088"/>
            <a:ext cx="7045376" cy="5414963"/>
          </a:xfrm>
          <a:ln>
            <a:solidFill>
              <a:srgbClr val="FFC000"/>
            </a:solidFill>
          </a:ln>
        </p:spPr>
        <p:txBody>
          <a:bodyPr>
            <a:normAutofit/>
          </a:bodyPr>
          <a:lstStyle/>
          <a:p>
            <a:r>
              <a:rPr lang="ru-RU" sz="2400" b="1" dirty="0">
                <a:latin typeface="Arial" panose="020B0604020202020204" pitchFamily="34" charset="0"/>
                <a:cs typeface="Arial" panose="020B0604020202020204" pitchFamily="34" charset="0"/>
              </a:rPr>
              <a:t>Условия письменного договора аренды.</a:t>
            </a:r>
          </a:p>
          <a:p>
            <a:endParaRPr lang="ru-RU" dirty="0"/>
          </a:p>
          <a:p>
            <a:pPr marL="0" indent="0">
              <a:buNone/>
            </a:pPr>
            <a:endParaRPr lang="ru-RU" dirty="0"/>
          </a:p>
          <a:p>
            <a:pPr algn="just"/>
            <a:r>
              <a:rPr lang="ru-RU" sz="2400" b="1" dirty="0">
                <a:latin typeface="Arial" panose="020B0604020202020204" pitchFamily="34" charset="0"/>
                <a:cs typeface="Arial" panose="020B0604020202020204" pitchFamily="34" charset="0"/>
              </a:rPr>
              <a:t>Применяемое законодательство (ГК РФ, другие нормативно-правовые акты, регулирующие аренду).</a:t>
            </a:r>
          </a:p>
          <a:p>
            <a:pPr marL="0" indent="0">
              <a:buNone/>
            </a:pPr>
            <a:endParaRPr lang="ru-RU" dirty="0"/>
          </a:p>
          <a:p>
            <a:pPr marL="0" indent="0">
              <a:buNone/>
            </a:pPr>
            <a:endParaRPr lang="ru-RU" sz="2400" b="1" dirty="0">
              <a:latin typeface="Arial" panose="020B0604020202020204" pitchFamily="34" charset="0"/>
              <a:cs typeface="Arial" panose="020B0604020202020204" pitchFamily="34" charset="0"/>
            </a:endParaRPr>
          </a:p>
          <a:p>
            <a:pPr algn="just"/>
            <a:r>
              <a:rPr lang="ru-RU" sz="2400" b="1" dirty="0">
                <a:latin typeface="Arial" panose="020B0604020202020204" pitchFamily="34" charset="0"/>
                <a:cs typeface="Arial" panose="020B0604020202020204" pitchFamily="34" charset="0"/>
              </a:rPr>
              <a:t>Намерения арендатора продолжать или прекращать аренду (с учетом экономических стимулов, уместных фактов и обстоятельств, прошлого опыта).</a:t>
            </a:r>
          </a:p>
        </p:txBody>
      </p:sp>
      <p:sp>
        <p:nvSpPr>
          <p:cNvPr id="4" name="Текст 3">
            <a:extLst>
              <a:ext uri="{FF2B5EF4-FFF2-40B4-BE49-F238E27FC236}">
                <a16:creationId xmlns:a16="http://schemas.microsoft.com/office/drawing/2014/main" id="{B90A716E-8F7F-400B-983A-EBE2391F7F0C}"/>
              </a:ext>
            </a:extLst>
          </p:cNvPr>
          <p:cNvSpPr>
            <a:spLocks noGrp="1"/>
          </p:cNvSpPr>
          <p:nvPr>
            <p:ph type="body" sz="half" idx="2"/>
          </p:nvPr>
        </p:nvSpPr>
        <p:spPr>
          <a:xfrm>
            <a:off x="1142462" y="1022351"/>
            <a:ext cx="2203554" cy="4262436"/>
          </a:xfrm>
        </p:spPr>
        <p:txBody>
          <a:bodyPr>
            <a:normAutofit/>
          </a:bodyPr>
          <a:lstStyle/>
          <a:p>
            <a:pPr algn="ctr"/>
            <a:endParaRPr lang="ru-RU" sz="3200" b="1" dirty="0">
              <a:latin typeface="Arial" panose="020B0604020202020204" pitchFamily="34" charset="0"/>
              <a:cs typeface="Arial" panose="020B0604020202020204" pitchFamily="34" charset="0"/>
            </a:endParaRPr>
          </a:p>
          <a:p>
            <a:pPr algn="ctr"/>
            <a:endParaRPr lang="ru-RU" sz="3200" b="1" dirty="0">
              <a:latin typeface="Arial" panose="020B0604020202020204" pitchFamily="34" charset="0"/>
              <a:cs typeface="Arial" panose="020B0604020202020204" pitchFamily="34" charset="0"/>
            </a:endParaRPr>
          </a:p>
          <a:p>
            <a:pPr algn="ctr"/>
            <a:r>
              <a:rPr lang="ru-RU" sz="3200" b="1" dirty="0">
                <a:latin typeface="Arial" panose="020B0604020202020204" pitchFamily="34" charset="0"/>
                <a:cs typeface="Arial" panose="020B0604020202020204" pitchFamily="34" charset="0"/>
              </a:rPr>
              <a:t>СРОК АРЕНДЫ</a:t>
            </a:r>
          </a:p>
        </p:txBody>
      </p:sp>
      <p:sp>
        <p:nvSpPr>
          <p:cNvPr id="5" name="Равно 4">
            <a:extLst>
              <a:ext uri="{FF2B5EF4-FFF2-40B4-BE49-F238E27FC236}">
                <a16:creationId xmlns:a16="http://schemas.microsoft.com/office/drawing/2014/main" id="{88E00089-D393-4A09-96A7-25BA9401F41D}"/>
              </a:ext>
            </a:extLst>
          </p:cNvPr>
          <p:cNvSpPr/>
          <p:nvPr/>
        </p:nvSpPr>
        <p:spPr>
          <a:xfrm>
            <a:off x="3430249" y="2514600"/>
            <a:ext cx="911562" cy="914400"/>
          </a:xfrm>
          <a:prstGeom prst="math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dirty="0">
              <a:solidFill>
                <a:schemeClr val="tx1"/>
              </a:solidFill>
            </a:endParaRPr>
          </a:p>
        </p:txBody>
      </p:sp>
      <p:sp>
        <p:nvSpPr>
          <p:cNvPr id="8" name="Знак ''плюс'' 7">
            <a:extLst>
              <a:ext uri="{FF2B5EF4-FFF2-40B4-BE49-F238E27FC236}">
                <a16:creationId xmlns:a16="http://schemas.microsoft.com/office/drawing/2014/main" id="{397BED62-A8C7-467B-A9CB-53BF091A8AEF}"/>
              </a:ext>
            </a:extLst>
          </p:cNvPr>
          <p:cNvSpPr/>
          <p:nvPr/>
        </p:nvSpPr>
        <p:spPr>
          <a:xfrm>
            <a:off x="8013323" y="1124841"/>
            <a:ext cx="822299" cy="704538"/>
          </a:xfrm>
          <a:prstGeom prst="mathPlu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sz="1200" dirty="0"/>
          </a:p>
        </p:txBody>
      </p:sp>
      <p:sp>
        <p:nvSpPr>
          <p:cNvPr id="9" name="Знак ''плюс'' 8">
            <a:extLst>
              <a:ext uri="{FF2B5EF4-FFF2-40B4-BE49-F238E27FC236}">
                <a16:creationId xmlns:a16="http://schemas.microsoft.com/office/drawing/2014/main" id="{4430AD16-EDE3-45A4-8697-317597FE0083}"/>
              </a:ext>
            </a:extLst>
          </p:cNvPr>
          <p:cNvSpPr/>
          <p:nvPr/>
        </p:nvSpPr>
        <p:spPr>
          <a:xfrm>
            <a:off x="8013323" y="3168797"/>
            <a:ext cx="822299" cy="704538"/>
          </a:xfrm>
          <a:prstGeom prst="mathPlu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dirty="0"/>
          </a:p>
        </p:txBody>
      </p:sp>
    </p:spTree>
    <p:extLst>
      <p:ext uri="{BB962C8B-B14F-4D97-AF65-F5344CB8AC3E}">
        <p14:creationId xmlns:p14="http://schemas.microsoft.com/office/powerpoint/2010/main" val="249087024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96B8D96D-3AD1-465F-A4F6-BF95CD708866}"/>
              </a:ext>
            </a:extLst>
          </p:cNvPr>
          <p:cNvSpPr>
            <a:spLocks noGrp="1"/>
          </p:cNvSpPr>
          <p:nvPr>
            <p:ph type="title"/>
          </p:nvPr>
        </p:nvSpPr>
        <p:spPr>
          <a:xfrm>
            <a:off x="2424107" y="682198"/>
            <a:ext cx="8911687" cy="419579"/>
          </a:xfrm>
        </p:spPr>
        <p:txBody>
          <a:bodyPr>
            <a:noAutofit/>
          </a:bodyPr>
          <a:lstStyle/>
          <a:p>
            <a:pPr algn="ctr"/>
            <a:r>
              <a:rPr lang="ru-RU" sz="2000" b="1" cap="all" dirty="0">
                <a:solidFill>
                  <a:prstClr val="black"/>
                </a:solidFill>
              </a:rPr>
              <a:t>4. КОГДА НУЖНО определять срок аренды</a:t>
            </a:r>
            <a:endParaRPr lang="ru-RU" sz="2000" b="1" dirty="0"/>
          </a:p>
        </p:txBody>
      </p:sp>
      <p:sp>
        <p:nvSpPr>
          <p:cNvPr id="3" name="Текст 2">
            <a:extLst>
              <a:ext uri="{FF2B5EF4-FFF2-40B4-BE49-F238E27FC236}">
                <a16:creationId xmlns:a16="http://schemas.microsoft.com/office/drawing/2014/main" id="{7310766C-91CD-430C-80D2-8CE33E431644}"/>
              </a:ext>
            </a:extLst>
          </p:cNvPr>
          <p:cNvSpPr>
            <a:spLocks noGrp="1"/>
          </p:cNvSpPr>
          <p:nvPr>
            <p:ph type="body" idx="1"/>
          </p:nvPr>
        </p:nvSpPr>
        <p:spPr>
          <a:xfrm>
            <a:off x="1588957" y="1173840"/>
            <a:ext cx="3992732" cy="576262"/>
          </a:xfrm>
        </p:spPr>
        <p:txBody>
          <a:bodyPr/>
          <a:lstStyle/>
          <a:p>
            <a:pPr algn="ctr"/>
            <a:r>
              <a:rPr lang="ru-RU" sz="2000" dirty="0">
                <a:latin typeface="Arial" panose="020B0604020202020204" pitchFamily="34" charset="0"/>
                <a:cs typeface="Arial" panose="020B0604020202020204" pitchFamily="34" charset="0"/>
              </a:rPr>
              <a:t>Первоначально </a:t>
            </a:r>
          </a:p>
        </p:txBody>
      </p:sp>
      <p:sp>
        <p:nvSpPr>
          <p:cNvPr id="4" name="Объект 3">
            <a:extLst>
              <a:ext uri="{FF2B5EF4-FFF2-40B4-BE49-F238E27FC236}">
                <a16:creationId xmlns:a16="http://schemas.microsoft.com/office/drawing/2014/main" id="{E7B0A643-A120-42C5-9522-A7FB0C5D586A}"/>
              </a:ext>
            </a:extLst>
          </p:cNvPr>
          <p:cNvSpPr>
            <a:spLocks noGrp="1"/>
          </p:cNvSpPr>
          <p:nvPr>
            <p:ph sz="half" idx="2"/>
          </p:nvPr>
        </p:nvSpPr>
        <p:spPr>
          <a:xfrm>
            <a:off x="779489" y="1716374"/>
            <a:ext cx="5316511" cy="4848458"/>
          </a:xfrm>
          <a:ln>
            <a:solidFill>
              <a:srgbClr val="FFC000"/>
            </a:solidFill>
          </a:ln>
        </p:spPr>
        <p:txBody>
          <a:bodyPr anchor="t">
            <a:normAutofit fontScale="40000" lnSpcReduction="20000"/>
          </a:bodyPr>
          <a:lstStyle/>
          <a:p>
            <a:pPr algn="just"/>
            <a:endParaRPr lang="ru-RU" sz="3800" b="1" dirty="0">
              <a:latin typeface="Arial" panose="020B0604020202020204" pitchFamily="34" charset="0"/>
              <a:cs typeface="Arial" panose="020B0604020202020204" pitchFamily="34" charset="0"/>
            </a:endParaRPr>
          </a:p>
          <a:p>
            <a:pPr algn="just"/>
            <a:r>
              <a:rPr lang="ru-RU" sz="3800" b="1" dirty="0">
                <a:latin typeface="Arial" panose="020B0604020202020204" pitchFamily="34" charset="0"/>
                <a:cs typeface="Arial" panose="020B0604020202020204" pitchFamily="34" charset="0"/>
              </a:rPr>
              <a:t>На дату получения арендатором предмета аренды (на дату начала аренды).</a:t>
            </a:r>
          </a:p>
          <a:p>
            <a:pPr algn="just"/>
            <a:r>
              <a:rPr lang="ru-RU" sz="3800" b="1" dirty="0">
                <a:latin typeface="Arial" panose="020B0604020202020204" pitchFamily="34" charset="0"/>
                <a:cs typeface="Arial" panose="020B0604020202020204" pitchFamily="34" charset="0"/>
              </a:rPr>
              <a:t>При переходе на ФСБУ 25/2018 (например на 1 января 2022).</a:t>
            </a:r>
          </a:p>
          <a:p>
            <a:pPr marL="0" indent="0" algn="just">
              <a:buNone/>
            </a:pPr>
            <a:r>
              <a:rPr lang="ru-RU" sz="3400" dirty="0" err="1"/>
              <a:t>Абз</a:t>
            </a:r>
            <a:r>
              <a:rPr lang="ru-RU" sz="3400" dirty="0"/>
              <a:t>. 3 п. 9 ФСБУ 25/2018: «Течение срока аренды начинается с даты предоставления предмета аренды.».</a:t>
            </a:r>
          </a:p>
          <a:p>
            <a:pPr marL="0" indent="0" algn="just">
              <a:buNone/>
            </a:pPr>
            <a:r>
              <a:rPr lang="ru-RU" sz="3400" dirty="0" err="1"/>
              <a:t>Абз</a:t>
            </a:r>
            <a:r>
              <a:rPr lang="ru-RU" sz="3400" dirty="0"/>
              <a:t>. 1 п. 10 ФСБУ 25/2018: «Арендатор признает предмет аренды на дату предоставления предмета аренды в качестве права пользования активом с одновременным признанием обязательства по аренде, если иное не установлено настоящим Стандартом».</a:t>
            </a:r>
          </a:p>
        </p:txBody>
      </p:sp>
      <p:sp>
        <p:nvSpPr>
          <p:cNvPr id="5" name="Текст 4">
            <a:extLst>
              <a:ext uri="{FF2B5EF4-FFF2-40B4-BE49-F238E27FC236}">
                <a16:creationId xmlns:a16="http://schemas.microsoft.com/office/drawing/2014/main" id="{4EA9CE28-8F0A-4613-A714-238C967112B4}"/>
              </a:ext>
            </a:extLst>
          </p:cNvPr>
          <p:cNvSpPr>
            <a:spLocks noGrp="1"/>
          </p:cNvSpPr>
          <p:nvPr>
            <p:ph type="body" sz="quarter" idx="3"/>
          </p:nvPr>
        </p:nvSpPr>
        <p:spPr>
          <a:xfrm>
            <a:off x="7124513" y="1081817"/>
            <a:ext cx="3999001" cy="576262"/>
          </a:xfrm>
        </p:spPr>
        <p:txBody>
          <a:bodyPr/>
          <a:lstStyle/>
          <a:p>
            <a:pPr algn="ctr"/>
            <a:r>
              <a:rPr lang="ru-RU" sz="2000" dirty="0">
                <a:latin typeface="Arial" panose="020B0604020202020204" pitchFamily="34" charset="0"/>
                <a:cs typeface="Arial" panose="020B0604020202020204" pitchFamily="34" charset="0"/>
              </a:rPr>
              <a:t>Пересмотр</a:t>
            </a:r>
          </a:p>
        </p:txBody>
      </p:sp>
      <p:sp>
        <p:nvSpPr>
          <p:cNvPr id="6" name="Объект 5">
            <a:extLst>
              <a:ext uri="{FF2B5EF4-FFF2-40B4-BE49-F238E27FC236}">
                <a16:creationId xmlns:a16="http://schemas.microsoft.com/office/drawing/2014/main" id="{098D8DD0-CE2B-45E3-BA54-31012531BEB6}"/>
              </a:ext>
            </a:extLst>
          </p:cNvPr>
          <p:cNvSpPr>
            <a:spLocks noGrp="1"/>
          </p:cNvSpPr>
          <p:nvPr>
            <p:ph sz="quarter" idx="4"/>
          </p:nvPr>
        </p:nvSpPr>
        <p:spPr>
          <a:xfrm>
            <a:off x="6345837" y="1710545"/>
            <a:ext cx="5556352" cy="4848458"/>
          </a:xfrm>
          <a:ln>
            <a:solidFill>
              <a:srgbClr val="FFC000"/>
            </a:solidFill>
          </a:ln>
        </p:spPr>
        <p:txBody>
          <a:bodyPr>
            <a:normAutofit fontScale="40000" lnSpcReduction="20000"/>
          </a:bodyPr>
          <a:lstStyle/>
          <a:p>
            <a:pPr marL="0" indent="0">
              <a:buNone/>
            </a:pPr>
            <a:endParaRPr lang="ru-RU" sz="3800" b="1" dirty="0">
              <a:latin typeface="Arial" panose="020B0604020202020204" pitchFamily="34" charset="0"/>
              <a:cs typeface="Arial" panose="020B0604020202020204" pitchFamily="34" charset="0"/>
            </a:endParaRPr>
          </a:p>
          <a:p>
            <a:pPr algn="just"/>
            <a:r>
              <a:rPr lang="ru-RU" sz="3800" b="1" dirty="0">
                <a:latin typeface="Arial" panose="020B0604020202020204" pitchFamily="34" charset="0"/>
                <a:cs typeface="Arial" panose="020B0604020202020204" pitchFamily="34" charset="0"/>
              </a:rPr>
              <a:t>Срок аренды пересматривается в случае наступления событий, изменяющих допущения, которые использовались при первоначальном определении срока аренды (при предыдущем пересмотре срока аренды) (</a:t>
            </a:r>
            <a:r>
              <a:rPr lang="ru-RU" sz="3800" b="1" dirty="0" err="1">
                <a:latin typeface="Arial" panose="020B0604020202020204" pitchFamily="34" charset="0"/>
                <a:cs typeface="Arial" panose="020B0604020202020204" pitchFamily="34" charset="0"/>
              </a:rPr>
              <a:t>абз</a:t>
            </a:r>
            <a:r>
              <a:rPr lang="ru-RU" sz="3800" b="1" dirty="0">
                <a:latin typeface="Arial" panose="020B0604020202020204" pitchFamily="34" charset="0"/>
                <a:cs typeface="Arial" panose="020B0604020202020204" pitchFamily="34" charset="0"/>
              </a:rPr>
              <a:t> 2 п. 9 ФСБУ 25/2018). </a:t>
            </a:r>
          </a:p>
          <a:p>
            <a:pPr algn="just"/>
            <a:r>
              <a:rPr lang="ru-RU" sz="3800" b="1" dirty="0">
                <a:latin typeface="Arial" panose="020B0604020202020204" pitchFamily="34" charset="0"/>
                <a:cs typeface="Arial" panose="020B0604020202020204" pitchFamily="34" charset="0"/>
              </a:rPr>
              <a:t>Арендатор повторно оценивает наличие достаточной уверенности в отношении опционов на продление или прекращение аренды при возникновении значительного события, либо значительного изменения обстоятельств, которое:</a:t>
            </a:r>
            <a:endParaRPr lang="ru-RU" dirty="0"/>
          </a:p>
          <a:p>
            <a:pPr marL="0" indent="0" algn="just">
              <a:buNone/>
            </a:pPr>
            <a:r>
              <a:rPr lang="ru-RU" sz="4000" b="1" dirty="0"/>
              <a:t>б) изменяет оценку наличия достаточной уверенности в отношении опционов на продление или прекращение аренды в сравнении с оценкой, ранее заложенной в определение срока аренды.</a:t>
            </a:r>
          </a:p>
          <a:p>
            <a:pPr marL="0" indent="0" algn="just">
              <a:buNone/>
            </a:pPr>
            <a:r>
              <a:rPr lang="ru-RU" sz="4000" b="1" dirty="0"/>
              <a:t>МСФО (IFRS) 16, &lt;Информация&gt; Минфина России N О(П 16-2022).</a:t>
            </a:r>
          </a:p>
          <a:p>
            <a:pPr marL="0" indent="0" algn="just">
              <a:buNone/>
            </a:pPr>
            <a:r>
              <a:rPr lang="ru-RU" sz="4000" b="1" dirty="0"/>
              <a:t>а) подконтрольно арендатору,</a:t>
            </a:r>
          </a:p>
        </p:txBody>
      </p:sp>
    </p:spTree>
    <p:extLst>
      <p:ext uri="{BB962C8B-B14F-4D97-AF65-F5344CB8AC3E}">
        <p14:creationId xmlns:p14="http://schemas.microsoft.com/office/powerpoint/2010/main" val="16203249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0C8B7B74-762D-4CDF-89DC-FE7FCA2B9B18}"/>
              </a:ext>
            </a:extLst>
          </p:cNvPr>
          <p:cNvSpPr>
            <a:spLocks noGrp="1"/>
          </p:cNvSpPr>
          <p:nvPr>
            <p:ph type="title"/>
          </p:nvPr>
        </p:nvSpPr>
        <p:spPr>
          <a:xfrm>
            <a:off x="2589212" y="446088"/>
            <a:ext cx="3505199" cy="45719"/>
          </a:xfrm>
        </p:spPr>
        <p:txBody>
          <a:bodyPr>
            <a:normAutofit fontScale="90000"/>
          </a:bodyPr>
          <a:lstStyle/>
          <a:p>
            <a:endParaRPr lang="ru-RU" dirty="0"/>
          </a:p>
        </p:txBody>
      </p:sp>
      <p:sp>
        <p:nvSpPr>
          <p:cNvPr id="3" name="Объект 2">
            <a:extLst>
              <a:ext uri="{FF2B5EF4-FFF2-40B4-BE49-F238E27FC236}">
                <a16:creationId xmlns:a16="http://schemas.microsoft.com/office/drawing/2014/main" id="{F668E4CE-7252-4BA6-8D78-96D1DFD543A4}"/>
              </a:ext>
            </a:extLst>
          </p:cNvPr>
          <p:cNvSpPr>
            <a:spLocks noGrp="1"/>
          </p:cNvSpPr>
          <p:nvPr>
            <p:ph idx="1"/>
          </p:nvPr>
        </p:nvSpPr>
        <p:spPr>
          <a:xfrm>
            <a:off x="3672590" y="446088"/>
            <a:ext cx="7832022" cy="6229036"/>
          </a:xfrm>
          <a:ln>
            <a:solidFill>
              <a:srgbClr val="FFC000"/>
            </a:solidFill>
          </a:ln>
        </p:spPr>
        <p:txBody>
          <a:bodyPr>
            <a:normAutofit/>
          </a:bodyPr>
          <a:lstStyle/>
          <a:p>
            <a:pPr algn="just"/>
            <a:r>
              <a:rPr lang="ru-RU" sz="2000" b="1" dirty="0"/>
              <a:t>Арендатор или арендодатель  решил воспользоваться опционом на прекращение аренды до окончания первоначально установленного срока аренды.</a:t>
            </a:r>
          </a:p>
          <a:p>
            <a:pPr algn="just"/>
            <a:r>
              <a:rPr lang="ru-RU" sz="2000" b="1" dirty="0"/>
              <a:t>При отсутствии прошлого опыта аренды актива (например, первый год операционной аренды) - окончание срока для уведомления о намерении прекратить договор, после которого договор аренды признается договором с неопределенным сроком либо продленным на новый срок.</a:t>
            </a:r>
          </a:p>
          <a:p>
            <a:pPr algn="just"/>
            <a:r>
              <a:rPr lang="ru-RU" sz="2000" b="1" dirty="0"/>
              <a:t>Наступили условия досрочного прекращения аренды и арендатор (арендодатель) намерены досрочно прекратить аренду.</a:t>
            </a:r>
          </a:p>
          <a:p>
            <a:pPr algn="just"/>
            <a:r>
              <a:rPr lang="ru-RU" sz="2000" b="1" dirty="0"/>
              <a:t>Изменились намерения в отношении длительности срока аренды (изменение профессионального суждения). </a:t>
            </a:r>
          </a:p>
          <a:p>
            <a:pPr algn="just"/>
            <a:r>
              <a:rPr lang="ru-RU" sz="2000" b="1" dirty="0"/>
              <a:t>Определенный профессиональным суждением срок аренды окончен, но имеются намерения, возможности и стимулы продлить аренду на новый срок.</a:t>
            </a:r>
          </a:p>
        </p:txBody>
      </p:sp>
      <p:sp>
        <p:nvSpPr>
          <p:cNvPr id="4" name="Текст 3">
            <a:extLst>
              <a:ext uri="{FF2B5EF4-FFF2-40B4-BE49-F238E27FC236}">
                <a16:creationId xmlns:a16="http://schemas.microsoft.com/office/drawing/2014/main" id="{06CCC526-7B61-4B46-85C0-32C44A297E83}"/>
              </a:ext>
            </a:extLst>
          </p:cNvPr>
          <p:cNvSpPr>
            <a:spLocks noGrp="1"/>
          </p:cNvSpPr>
          <p:nvPr>
            <p:ph type="body" sz="half" idx="2"/>
          </p:nvPr>
        </p:nvSpPr>
        <p:spPr>
          <a:xfrm>
            <a:off x="914401" y="491807"/>
            <a:ext cx="2758189" cy="5369242"/>
          </a:xfrm>
        </p:spPr>
        <p:txBody>
          <a:bodyPr/>
          <a:lstStyle/>
          <a:p>
            <a:endParaRPr lang="ru-RU" sz="2400" b="1" i="1" dirty="0">
              <a:solidFill>
                <a:prstClr val="black">
                  <a:lumMod val="75000"/>
                  <a:lumOff val="25000"/>
                </a:prstClr>
              </a:solidFill>
              <a:effectLst>
                <a:outerShdw blurRad="38100" dist="38100" dir="2700000" algn="tl">
                  <a:srgbClr val="000000">
                    <a:alpha val="43137"/>
                  </a:srgbClr>
                </a:outerShdw>
              </a:effectLst>
              <a:ea typeface="+mj-ea"/>
              <a:cs typeface="+mj-cs"/>
            </a:endParaRPr>
          </a:p>
          <a:p>
            <a:endParaRPr lang="ru-RU" sz="2400" b="1" i="1" dirty="0">
              <a:solidFill>
                <a:prstClr val="black">
                  <a:lumMod val="75000"/>
                  <a:lumOff val="25000"/>
                </a:prstClr>
              </a:solidFill>
              <a:effectLst>
                <a:outerShdw blurRad="38100" dist="38100" dir="2700000" algn="tl">
                  <a:srgbClr val="000000">
                    <a:alpha val="43137"/>
                  </a:srgbClr>
                </a:outerShdw>
              </a:effectLst>
              <a:ea typeface="+mj-ea"/>
              <a:cs typeface="+mj-cs"/>
            </a:endParaRPr>
          </a:p>
          <a:p>
            <a:endParaRPr lang="ru-RU" sz="2400" b="1" i="1" dirty="0">
              <a:solidFill>
                <a:prstClr val="black">
                  <a:lumMod val="75000"/>
                  <a:lumOff val="25000"/>
                </a:prstClr>
              </a:solidFill>
              <a:effectLst>
                <a:outerShdw blurRad="38100" dist="38100" dir="2700000" algn="tl">
                  <a:srgbClr val="000000">
                    <a:alpha val="43137"/>
                  </a:srgbClr>
                </a:outerShdw>
              </a:effectLst>
              <a:ea typeface="+mj-ea"/>
              <a:cs typeface="+mj-cs"/>
            </a:endParaRPr>
          </a:p>
          <a:p>
            <a:endParaRPr lang="ru-RU" sz="2400" b="1" i="1" dirty="0">
              <a:solidFill>
                <a:prstClr val="black">
                  <a:lumMod val="75000"/>
                  <a:lumOff val="25000"/>
                </a:prstClr>
              </a:solidFill>
              <a:effectLst>
                <a:outerShdw blurRad="38100" dist="38100" dir="2700000" algn="tl">
                  <a:srgbClr val="000000">
                    <a:alpha val="43137"/>
                  </a:srgbClr>
                </a:outerShdw>
              </a:effectLst>
              <a:ea typeface="+mj-ea"/>
              <a:cs typeface="+mj-cs"/>
            </a:endParaRPr>
          </a:p>
          <a:p>
            <a:r>
              <a:rPr lang="ru-RU" sz="2000" b="1" i="1" dirty="0">
                <a:solidFill>
                  <a:prstClr val="black">
                    <a:lumMod val="75000"/>
                    <a:lumOff val="25000"/>
                  </a:prstClr>
                </a:solidFill>
                <a:effectLst>
                  <a:outerShdw blurRad="38100" dist="38100" dir="2700000" algn="tl">
                    <a:srgbClr val="000000">
                      <a:alpha val="43137"/>
                    </a:srgbClr>
                  </a:outerShdw>
                </a:effectLst>
                <a:ea typeface="+mj-ea"/>
                <a:cs typeface="+mj-cs"/>
              </a:rPr>
              <a:t>ПРАКТИЧЕСКИЕ ПРИМЕРЫ СОБЫТИЙ, ИЗМЕНЯЮЩИХ СРОК АРЕНДЫ</a:t>
            </a:r>
            <a:endParaRPr lang="ru-RU" sz="2000" dirty="0"/>
          </a:p>
        </p:txBody>
      </p:sp>
    </p:spTree>
    <p:extLst>
      <p:ext uri="{BB962C8B-B14F-4D97-AF65-F5344CB8AC3E}">
        <p14:creationId xmlns:p14="http://schemas.microsoft.com/office/powerpoint/2010/main" val="194771228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A6F0003-5908-49CE-BF6E-15C632E41640}"/>
              </a:ext>
            </a:extLst>
          </p:cNvPr>
          <p:cNvSpPr>
            <a:spLocks noGrp="1"/>
          </p:cNvSpPr>
          <p:nvPr>
            <p:ph type="title"/>
          </p:nvPr>
        </p:nvSpPr>
        <p:spPr>
          <a:xfrm>
            <a:off x="2589212" y="446088"/>
            <a:ext cx="3505199" cy="243460"/>
          </a:xfrm>
        </p:spPr>
        <p:txBody>
          <a:bodyPr>
            <a:normAutofit fontScale="90000"/>
          </a:bodyPr>
          <a:lstStyle/>
          <a:p>
            <a:endParaRPr lang="ru-RU" dirty="0"/>
          </a:p>
        </p:txBody>
      </p:sp>
      <p:sp>
        <p:nvSpPr>
          <p:cNvPr id="3" name="Объект 2">
            <a:extLst>
              <a:ext uri="{FF2B5EF4-FFF2-40B4-BE49-F238E27FC236}">
                <a16:creationId xmlns:a16="http://schemas.microsoft.com/office/drawing/2014/main" id="{16A60082-0ECD-4210-B90C-C0F0FB55CA66}"/>
              </a:ext>
            </a:extLst>
          </p:cNvPr>
          <p:cNvSpPr>
            <a:spLocks noGrp="1"/>
          </p:cNvSpPr>
          <p:nvPr>
            <p:ph idx="1"/>
          </p:nvPr>
        </p:nvSpPr>
        <p:spPr>
          <a:xfrm>
            <a:off x="3372787" y="446088"/>
            <a:ext cx="8131825" cy="5414963"/>
          </a:xfrm>
          <a:ln>
            <a:solidFill>
              <a:srgbClr val="FFC000"/>
            </a:solidFill>
          </a:ln>
        </p:spPr>
        <p:txBody>
          <a:bodyPr>
            <a:normAutofit/>
          </a:bodyPr>
          <a:lstStyle/>
          <a:p>
            <a:pPr algn="just"/>
            <a:r>
              <a:rPr lang="ru-RU" sz="2000" b="1" dirty="0"/>
              <a:t>Срок аренды не является элементом учетной политики и не может быть установлен для всех объектов аренды или в отношении группы однородных по характеру и способу использования предметов аренды в одном размере.</a:t>
            </a:r>
          </a:p>
          <a:p>
            <a:pPr algn="just"/>
            <a:r>
              <a:rPr lang="ru-RU" sz="2000" b="1" dirty="0"/>
              <a:t>Срок аренды определяется по каждому объекту аренды исходя из условий договора и намерений организации в продлении или прекращении аренды именно этого объекта аренды при наличии достаточной уверенности в определенном сроке аренды.</a:t>
            </a:r>
          </a:p>
          <a:p>
            <a:pPr algn="just"/>
            <a:r>
              <a:rPr lang="ru-RU" sz="2000" b="1" dirty="0"/>
              <a:t>В учетную политику должны быть включены положения о применении или неприменении п. 11 (во взаимосвязи с п.12) ФСБУ 25/2018.</a:t>
            </a:r>
          </a:p>
        </p:txBody>
      </p:sp>
      <p:sp>
        <p:nvSpPr>
          <p:cNvPr id="4" name="Текст 3">
            <a:extLst>
              <a:ext uri="{FF2B5EF4-FFF2-40B4-BE49-F238E27FC236}">
                <a16:creationId xmlns:a16="http://schemas.microsoft.com/office/drawing/2014/main" id="{0BB1B146-C41D-4890-9D3E-73974F890571}"/>
              </a:ext>
            </a:extLst>
          </p:cNvPr>
          <p:cNvSpPr>
            <a:spLocks noGrp="1"/>
          </p:cNvSpPr>
          <p:nvPr>
            <p:ph type="body" sz="half" idx="2"/>
          </p:nvPr>
        </p:nvSpPr>
        <p:spPr>
          <a:xfrm>
            <a:off x="1062714" y="1384782"/>
            <a:ext cx="2310073" cy="3537574"/>
          </a:xfrm>
        </p:spPr>
        <p:txBody>
          <a:bodyPr anchor="ctr">
            <a:normAutofit/>
          </a:bodyPr>
          <a:lstStyle/>
          <a:p>
            <a:pPr algn="ctr"/>
            <a:r>
              <a:rPr lang="ru-RU" sz="2400" b="1" cap="all" dirty="0">
                <a:solidFill>
                  <a:prstClr val="black"/>
                </a:solidFill>
                <a:ea typeface="+mj-ea"/>
                <a:cs typeface="+mj-cs"/>
              </a:rPr>
              <a:t>5. Учетная политика</a:t>
            </a:r>
            <a:endParaRPr lang="ru-RU" sz="2400" b="1" dirty="0"/>
          </a:p>
        </p:txBody>
      </p:sp>
    </p:spTree>
    <p:extLst>
      <p:ext uri="{BB962C8B-B14F-4D97-AF65-F5344CB8AC3E}">
        <p14:creationId xmlns:p14="http://schemas.microsoft.com/office/powerpoint/2010/main" val="62617768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A6F0003-5908-49CE-BF6E-15C632E41640}"/>
              </a:ext>
            </a:extLst>
          </p:cNvPr>
          <p:cNvSpPr>
            <a:spLocks noGrp="1"/>
          </p:cNvSpPr>
          <p:nvPr>
            <p:ph type="title"/>
          </p:nvPr>
        </p:nvSpPr>
        <p:spPr>
          <a:xfrm>
            <a:off x="2589212" y="446088"/>
            <a:ext cx="3505199" cy="243460"/>
          </a:xfrm>
        </p:spPr>
        <p:txBody>
          <a:bodyPr>
            <a:normAutofit fontScale="90000"/>
          </a:bodyPr>
          <a:lstStyle/>
          <a:p>
            <a:endParaRPr lang="ru-RU" dirty="0"/>
          </a:p>
        </p:txBody>
      </p:sp>
      <p:sp>
        <p:nvSpPr>
          <p:cNvPr id="3" name="Объект 2">
            <a:extLst>
              <a:ext uri="{FF2B5EF4-FFF2-40B4-BE49-F238E27FC236}">
                <a16:creationId xmlns:a16="http://schemas.microsoft.com/office/drawing/2014/main" id="{16A60082-0ECD-4210-B90C-C0F0FB55CA66}"/>
              </a:ext>
            </a:extLst>
          </p:cNvPr>
          <p:cNvSpPr>
            <a:spLocks noGrp="1"/>
          </p:cNvSpPr>
          <p:nvPr>
            <p:ph idx="1"/>
          </p:nvPr>
        </p:nvSpPr>
        <p:spPr>
          <a:xfrm>
            <a:off x="3567659" y="446088"/>
            <a:ext cx="7936953" cy="6074633"/>
          </a:xfrm>
          <a:ln>
            <a:solidFill>
              <a:srgbClr val="FFC000"/>
            </a:solidFill>
          </a:ln>
        </p:spPr>
        <p:txBody>
          <a:bodyPr>
            <a:noAutofit/>
          </a:bodyPr>
          <a:lstStyle/>
          <a:p>
            <a:pPr algn="just"/>
            <a:r>
              <a:rPr lang="ru-RU" sz="2000" b="1" dirty="0"/>
              <a:t>При этом  для неприменения </a:t>
            </a:r>
            <a:r>
              <a:rPr lang="ru-RU" sz="2000" b="1" dirty="0" err="1"/>
              <a:t>пп</a:t>
            </a:r>
            <a:r>
              <a:rPr lang="ru-RU" sz="2000" b="1" dirty="0"/>
              <a:t>. а) п.11 ФСБУ 25/2018 для объектов аренды, срок которых не превышает 12 месяцев (с учетом сроков договора, опционов и намерений), необходимо определить группы однородных по характеру и способу использования предметов аренды. </a:t>
            </a:r>
          </a:p>
          <a:p>
            <a:pPr marL="0" indent="0" algn="just">
              <a:buNone/>
            </a:pPr>
            <a:r>
              <a:rPr lang="ru-RU" sz="2000" b="1" dirty="0"/>
              <a:t>	Например:</a:t>
            </a:r>
          </a:p>
          <a:p>
            <a:pPr marL="0" indent="0" algn="just">
              <a:buNone/>
            </a:pPr>
            <a:r>
              <a:rPr lang="ru-RU" sz="2000" b="1" dirty="0"/>
              <a:t>- аренда нежилого помещения под офис;</a:t>
            </a:r>
          </a:p>
          <a:p>
            <a:pPr marL="0" indent="0" algn="just">
              <a:buNone/>
            </a:pPr>
            <a:r>
              <a:rPr lang="ru-RU" sz="2000" b="1" dirty="0"/>
              <a:t>- аренда нежилого помещения для предоставления в субаренду;</a:t>
            </a:r>
          </a:p>
          <a:p>
            <a:pPr marL="0" indent="0" algn="just">
              <a:buNone/>
            </a:pPr>
            <a:r>
              <a:rPr lang="ru-RU" sz="2000" b="1" dirty="0"/>
              <a:t>- аренда спецтехники для производственных нужд;</a:t>
            </a:r>
          </a:p>
          <a:p>
            <a:pPr marL="0" indent="0" algn="just">
              <a:buNone/>
            </a:pPr>
            <a:r>
              <a:rPr lang="ru-RU" sz="2000" b="1" dirty="0"/>
              <a:t>- аренда оборудования для производственных нужд.</a:t>
            </a:r>
          </a:p>
          <a:p>
            <a:pPr algn="just"/>
            <a:r>
              <a:rPr lang="ru-RU" sz="2000" b="1" dirty="0"/>
              <a:t>	Право не применять ФСБУ 25/2018 по </a:t>
            </a:r>
            <a:r>
              <a:rPr lang="ru-RU" sz="2000" b="1" dirty="0" err="1"/>
              <a:t>пп.а</a:t>
            </a:r>
            <a:r>
              <a:rPr lang="ru-RU" sz="2000" b="1" dirty="0"/>
              <a:t>) п.11 устанавливается для каждой группы однородных по характеру и способу использования предметов аренды.</a:t>
            </a:r>
          </a:p>
        </p:txBody>
      </p:sp>
      <p:sp>
        <p:nvSpPr>
          <p:cNvPr id="4" name="Текст 3">
            <a:extLst>
              <a:ext uri="{FF2B5EF4-FFF2-40B4-BE49-F238E27FC236}">
                <a16:creationId xmlns:a16="http://schemas.microsoft.com/office/drawing/2014/main" id="{0BB1B146-C41D-4890-9D3E-73974F890571}"/>
              </a:ext>
            </a:extLst>
          </p:cNvPr>
          <p:cNvSpPr>
            <a:spLocks noGrp="1"/>
          </p:cNvSpPr>
          <p:nvPr>
            <p:ph type="body" sz="half" idx="2"/>
          </p:nvPr>
        </p:nvSpPr>
        <p:spPr>
          <a:xfrm>
            <a:off x="1062714" y="1384782"/>
            <a:ext cx="2729797" cy="3537574"/>
          </a:xfrm>
        </p:spPr>
        <p:txBody>
          <a:bodyPr anchor="ctr"/>
          <a:lstStyle/>
          <a:p>
            <a:pPr algn="ctr"/>
            <a:r>
              <a:rPr lang="ru-RU" sz="2000" b="1" cap="all" dirty="0">
                <a:solidFill>
                  <a:prstClr val="black"/>
                </a:solidFill>
                <a:ea typeface="+mj-ea"/>
                <a:cs typeface="+mj-cs"/>
              </a:rPr>
              <a:t>5. Учетная политика </a:t>
            </a:r>
            <a:r>
              <a:rPr lang="ru-RU" sz="1600" b="1" cap="all" dirty="0">
                <a:solidFill>
                  <a:prstClr val="black"/>
                </a:solidFill>
                <a:ea typeface="+mj-ea"/>
                <a:cs typeface="+mj-cs"/>
              </a:rPr>
              <a:t>(ПРОДОЛЖЕНИЕ)</a:t>
            </a:r>
            <a:endParaRPr lang="ru-RU" sz="1600" b="1" dirty="0"/>
          </a:p>
        </p:txBody>
      </p:sp>
    </p:spTree>
    <p:extLst>
      <p:ext uri="{BB962C8B-B14F-4D97-AF65-F5344CB8AC3E}">
        <p14:creationId xmlns:p14="http://schemas.microsoft.com/office/powerpoint/2010/main" val="10192958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рямоугольник 2">
            <a:extLst>
              <a:ext uri="{FF2B5EF4-FFF2-40B4-BE49-F238E27FC236}">
                <a16:creationId xmlns:a16="http://schemas.microsoft.com/office/drawing/2014/main" id="{3A0036FE-7F5A-4FF1-A17C-415432DCBD8F}"/>
              </a:ext>
            </a:extLst>
          </p:cNvPr>
          <p:cNvSpPr/>
          <p:nvPr/>
        </p:nvSpPr>
        <p:spPr>
          <a:xfrm>
            <a:off x="2661448" y="697367"/>
            <a:ext cx="8158259" cy="458780"/>
          </a:xfrm>
          <a:prstGeom prst="rect">
            <a:avLst/>
          </a:prstGeom>
        </p:spPr>
        <p:txBody>
          <a:bodyPr wrap="none">
            <a:spAutoFit/>
          </a:bodyPr>
          <a:lstStyle/>
          <a:p>
            <a:pPr lvl="0" algn="ctr">
              <a:lnSpc>
                <a:spcPct val="107000"/>
              </a:lnSpc>
              <a:spcAft>
                <a:spcPts val="800"/>
              </a:spcAft>
            </a:pPr>
            <a:r>
              <a:rPr lang="ru-RU" sz="2400" b="1" dirty="0">
                <a:solidFill>
                  <a:prstClr val="black"/>
                </a:solidFill>
                <a:latin typeface="Arial" panose="020B0604020202020204" pitchFamily="34" charset="0"/>
                <a:ea typeface="Times New Roman" panose="02020603050405020304" pitchFamily="18" charset="0"/>
                <a:cs typeface="Times New Roman" panose="02020603050405020304" pitchFamily="18" charset="0"/>
              </a:rPr>
              <a:t>ОБРАЗЦЫ ФОРМУЛИРОВОК В УЧЕТНОЙ ПОЛИТИКЕ</a:t>
            </a:r>
          </a:p>
        </p:txBody>
      </p:sp>
      <p:sp>
        <p:nvSpPr>
          <p:cNvPr id="4" name="Прямоугольник 3">
            <a:extLst>
              <a:ext uri="{FF2B5EF4-FFF2-40B4-BE49-F238E27FC236}">
                <a16:creationId xmlns:a16="http://schemas.microsoft.com/office/drawing/2014/main" id="{6E43BD75-8E7B-4A64-BBF1-EA08A7905CDF}"/>
              </a:ext>
            </a:extLst>
          </p:cNvPr>
          <p:cNvSpPr/>
          <p:nvPr/>
        </p:nvSpPr>
        <p:spPr>
          <a:xfrm>
            <a:off x="1828800" y="1371924"/>
            <a:ext cx="9655833" cy="5179751"/>
          </a:xfrm>
          <a:prstGeom prst="rect">
            <a:avLst/>
          </a:prstGeom>
          <a:ln>
            <a:solidFill>
              <a:srgbClr val="FFC000"/>
            </a:solidFill>
          </a:ln>
        </p:spPr>
        <p:txBody>
          <a:bodyPr wrap="square">
            <a:spAutoFit/>
          </a:bodyPr>
          <a:lstStyle/>
          <a:p>
            <a:pPr lvl="0" algn="just">
              <a:lnSpc>
                <a:spcPct val="107000"/>
              </a:lnSpc>
              <a:spcAft>
                <a:spcPts val="800"/>
              </a:spcAft>
            </a:pPr>
            <a:r>
              <a:rPr lang="ru-RU" sz="1600" b="1" dirty="0">
                <a:solidFill>
                  <a:schemeClr val="tx1">
                    <a:lumMod val="75000"/>
                    <a:lumOff val="25000"/>
                  </a:schemeClr>
                </a:solidFill>
              </a:rPr>
              <a:t>«Организация использует право не признавать предмет аренды в качестве права пользования активом и обязательство по аренде, если: </a:t>
            </a:r>
          </a:p>
          <a:p>
            <a:pPr lvl="0" algn="just">
              <a:lnSpc>
                <a:spcPct val="107000"/>
              </a:lnSpc>
            </a:pPr>
            <a:r>
              <a:rPr lang="ru-RU" sz="1600" b="1" dirty="0">
                <a:solidFill>
                  <a:schemeClr val="tx1">
                    <a:lumMod val="75000"/>
                    <a:lumOff val="25000"/>
                  </a:schemeClr>
                </a:solidFill>
              </a:rPr>
              <a:t>- срок аренды не превышает 12 месяцев на дату предоставления предмета аренды. Решение об использовании этого права по каждой группе однородных по характеру и способу использования предметов аренды, в отношении которых выполняются условия п.12 ФСБУ 25/2018, принимается отдельно и закрепляется отдельным приказом руководителя; </a:t>
            </a:r>
          </a:p>
          <a:p>
            <a:pPr lvl="0" algn="just">
              <a:lnSpc>
                <a:spcPct val="107000"/>
              </a:lnSpc>
            </a:pPr>
            <a:r>
              <a:rPr lang="ru-RU" sz="1600" b="1" dirty="0">
                <a:solidFill>
                  <a:schemeClr val="tx1">
                    <a:lumMod val="75000"/>
                    <a:lumOff val="25000"/>
                  </a:schemeClr>
                </a:solidFill>
              </a:rPr>
              <a:t>- рыночная стоимость предмета аренды без учета износа (то есть стоимость аналогичного нового объекта) не превышает 300 000 руб. и при этом арендатор имеет возможность получать экономические выгоды от предмета аренды преимущественно независимо от других активов. Решение об использовании этого права по каждому предмету аренды, в отношении которого выполняются условия п.12 ФСБУ 25/2018, принимается отдельно и закрепляется отдельным приказом руководителя». </a:t>
            </a:r>
          </a:p>
          <a:p>
            <a:pPr lvl="0" algn="just">
              <a:lnSpc>
                <a:spcPct val="107000"/>
              </a:lnSpc>
            </a:pPr>
            <a:r>
              <a:rPr lang="ru-RU" sz="1600" b="1" dirty="0">
                <a:solidFill>
                  <a:schemeClr val="tx1">
                    <a:lumMod val="75000"/>
                    <a:lumOff val="25000"/>
                  </a:schemeClr>
                </a:solidFill>
              </a:rPr>
              <a:t> </a:t>
            </a:r>
          </a:p>
          <a:p>
            <a:pPr lvl="0" algn="just">
              <a:lnSpc>
                <a:spcPct val="107000"/>
              </a:lnSpc>
            </a:pPr>
            <a:r>
              <a:rPr lang="ru-RU" sz="1600" b="1" dirty="0">
                <a:solidFill>
                  <a:schemeClr val="tx1">
                    <a:lumMod val="75000"/>
                    <a:lumOff val="25000"/>
                  </a:schemeClr>
                </a:solidFill>
              </a:rPr>
              <a:t>Или</a:t>
            </a:r>
          </a:p>
          <a:p>
            <a:pPr lvl="0" algn="just">
              <a:lnSpc>
                <a:spcPct val="107000"/>
              </a:lnSpc>
            </a:pPr>
            <a:endParaRPr lang="ru-RU" sz="1600" b="1" dirty="0">
              <a:solidFill>
                <a:schemeClr val="tx1">
                  <a:lumMod val="75000"/>
                  <a:lumOff val="25000"/>
                </a:schemeClr>
              </a:solidFill>
            </a:endParaRPr>
          </a:p>
          <a:p>
            <a:pPr lvl="0" algn="just">
              <a:lnSpc>
                <a:spcPct val="107000"/>
              </a:lnSpc>
            </a:pPr>
            <a:r>
              <a:rPr lang="ru-RU" sz="1600" b="1" dirty="0">
                <a:solidFill>
                  <a:schemeClr val="tx1">
                    <a:lumMod val="75000"/>
                    <a:lumOff val="25000"/>
                  </a:schemeClr>
                </a:solidFill>
              </a:rPr>
              <a:t>«Организация, как субъект малого предпринимательства, применяет право не признавать предмет аренды в качестве права пользования активом и не признавать обязательство по аренде при выполнении условий п.12 ФСБУ 25/2018».</a:t>
            </a:r>
          </a:p>
        </p:txBody>
      </p:sp>
    </p:spTree>
    <p:extLst>
      <p:ext uri="{BB962C8B-B14F-4D97-AF65-F5344CB8AC3E}">
        <p14:creationId xmlns:p14="http://schemas.microsoft.com/office/powerpoint/2010/main" val="192177496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Заголовок 9">
            <a:extLst>
              <a:ext uri="{FF2B5EF4-FFF2-40B4-BE49-F238E27FC236}">
                <a16:creationId xmlns:a16="http://schemas.microsoft.com/office/drawing/2014/main" id="{240086A2-C8EF-4191-8B5B-800F4D507858}"/>
              </a:ext>
            </a:extLst>
          </p:cNvPr>
          <p:cNvSpPr>
            <a:spLocks noGrp="1"/>
          </p:cNvSpPr>
          <p:nvPr>
            <p:ph type="title"/>
          </p:nvPr>
        </p:nvSpPr>
        <p:spPr>
          <a:xfrm>
            <a:off x="2592924" y="624109"/>
            <a:ext cx="8911687" cy="1247641"/>
          </a:xfrm>
        </p:spPr>
        <p:txBody>
          <a:bodyPr>
            <a:normAutofit/>
          </a:bodyPr>
          <a:lstStyle/>
          <a:p>
            <a:pPr algn="ctr"/>
            <a:r>
              <a:rPr lang="ru-RU" sz="2400" b="1" cap="all" dirty="0">
                <a:solidFill>
                  <a:prstClr val="black"/>
                </a:solidFill>
              </a:rPr>
              <a:t>ОТ ЧЕГО ЗАВИСИТ СРОК АРЕНДЫ В ЦЕЛЯХ ПРИМЕНЕНИЯ ФСБУ 25/2018?</a:t>
            </a:r>
            <a:endParaRPr lang="ru-RU" sz="2400" dirty="0"/>
          </a:p>
        </p:txBody>
      </p:sp>
      <p:sp>
        <p:nvSpPr>
          <p:cNvPr id="11" name="Объект 10">
            <a:extLst>
              <a:ext uri="{FF2B5EF4-FFF2-40B4-BE49-F238E27FC236}">
                <a16:creationId xmlns:a16="http://schemas.microsoft.com/office/drawing/2014/main" id="{C21CC0F5-026B-412F-9FEE-7A78BBA3DD97}"/>
              </a:ext>
            </a:extLst>
          </p:cNvPr>
          <p:cNvSpPr>
            <a:spLocks noGrp="1"/>
          </p:cNvSpPr>
          <p:nvPr>
            <p:ph sz="half" idx="1"/>
          </p:nvPr>
        </p:nvSpPr>
        <p:spPr>
          <a:xfrm>
            <a:off x="2589212" y="3282846"/>
            <a:ext cx="4313864" cy="1174708"/>
          </a:xfrm>
        </p:spPr>
        <p:txBody>
          <a:bodyPr>
            <a:normAutofit lnSpcReduction="10000"/>
          </a:bodyPr>
          <a:lstStyle/>
          <a:p>
            <a:pPr marL="0" lvl="0" indent="0" algn="ctr" defTabSz="685800">
              <a:lnSpc>
                <a:spcPct val="120000"/>
              </a:lnSpc>
              <a:buClr>
                <a:srgbClr val="B71E42"/>
              </a:buClr>
              <a:buSzPct val="100000"/>
              <a:buNone/>
            </a:pPr>
            <a:r>
              <a:rPr lang="ru-RU" sz="2000" b="1" dirty="0">
                <a:solidFill>
                  <a:prstClr val="black"/>
                </a:solidFill>
              </a:rPr>
              <a:t>ОТ УСЛОВИЙ ДОГОВОРА АРЕНДЫ</a:t>
            </a:r>
          </a:p>
          <a:p>
            <a:endParaRPr lang="ru-RU" dirty="0"/>
          </a:p>
        </p:txBody>
      </p:sp>
      <p:sp>
        <p:nvSpPr>
          <p:cNvPr id="12" name="Объект 11">
            <a:extLst>
              <a:ext uri="{FF2B5EF4-FFF2-40B4-BE49-F238E27FC236}">
                <a16:creationId xmlns:a16="http://schemas.microsoft.com/office/drawing/2014/main" id="{F5D0FFC1-AEEB-46FC-A494-B84339DE2E73}"/>
              </a:ext>
            </a:extLst>
          </p:cNvPr>
          <p:cNvSpPr>
            <a:spLocks noGrp="1"/>
          </p:cNvSpPr>
          <p:nvPr>
            <p:ph sz="half" idx="2"/>
          </p:nvPr>
        </p:nvSpPr>
        <p:spPr>
          <a:xfrm>
            <a:off x="7190747" y="3067508"/>
            <a:ext cx="4313864" cy="1174708"/>
          </a:xfrm>
        </p:spPr>
        <p:txBody>
          <a:bodyPr>
            <a:normAutofit lnSpcReduction="10000"/>
          </a:bodyPr>
          <a:lstStyle/>
          <a:p>
            <a:pPr marL="0" lvl="0" indent="0" algn="ctr" defTabSz="685800">
              <a:lnSpc>
                <a:spcPct val="120000"/>
              </a:lnSpc>
              <a:buClr>
                <a:srgbClr val="B71E42"/>
              </a:buClr>
              <a:buSzPct val="100000"/>
              <a:buNone/>
            </a:pPr>
            <a:r>
              <a:rPr lang="ru-RU" sz="2000" b="1" dirty="0">
                <a:solidFill>
                  <a:prstClr val="black"/>
                </a:solidFill>
              </a:rPr>
              <a:t>ОТ НАМЕРЕНИЙ ОРГАНИЗАЦИИ ПРОДОЛЖАТЬ ИЛИ ПРЕКРАЩАТЬ АРЕНДУ</a:t>
            </a:r>
            <a:endParaRPr lang="ru-RU" sz="2000" dirty="0">
              <a:solidFill>
                <a:prstClr val="black"/>
              </a:solidFill>
            </a:endParaRPr>
          </a:p>
          <a:p>
            <a:endParaRPr lang="ru-RU" dirty="0"/>
          </a:p>
        </p:txBody>
      </p:sp>
      <p:sp>
        <p:nvSpPr>
          <p:cNvPr id="13" name="Прямоугольник 12">
            <a:extLst>
              <a:ext uri="{FF2B5EF4-FFF2-40B4-BE49-F238E27FC236}">
                <a16:creationId xmlns:a16="http://schemas.microsoft.com/office/drawing/2014/main" id="{19172375-0C8E-4F8F-ABB6-7D5084D77671}"/>
              </a:ext>
            </a:extLst>
          </p:cNvPr>
          <p:cNvSpPr/>
          <p:nvPr/>
        </p:nvSpPr>
        <p:spPr>
          <a:xfrm>
            <a:off x="2203553" y="4986250"/>
            <a:ext cx="9301057" cy="148950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just" defTabSz="685800">
              <a:lnSpc>
                <a:spcPct val="120000"/>
              </a:lnSpc>
              <a:spcBef>
                <a:spcPts val="1000"/>
              </a:spcBef>
              <a:buClr>
                <a:srgbClr val="B71E42"/>
              </a:buClr>
              <a:buSzPct val="100000"/>
            </a:pPr>
            <a:r>
              <a:rPr lang="ru-RU" sz="1600" b="1" i="1" dirty="0">
                <a:solidFill>
                  <a:prstClr val="black"/>
                </a:solidFill>
              </a:rPr>
              <a:t>БАЗОВЫЙ ПРИНЦИП (п.9 ФСБУ 25/2018): «Срок аренды для целей бухгалтерского учета рассчитывается исходя из сроков и условий, установленных договором аренды (включая периоды, не предусматривающие арендных платежей). При этом учитываются возможности сторон изменять указанные сроки и условия и намерения реализации таких возможностей.»</a:t>
            </a:r>
          </a:p>
        </p:txBody>
      </p:sp>
      <p:cxnSp>
        <p:nvCxnSpPr>
          <p:cNvPr id="19" name="Прямая со стрелкой 18">
            <a:extLst>
              <a:ext uri="{FF2B5EF4-FFF2-40B4-BE49-F238E27FC236}">
                <a16:creationId xmlns:a16="http://schemas.microsoft.com/office/drawing/2014/main" id="{0CBC02BD-B04E-4454-9DB1-95010A16AD93}"/>
              </a:ext>
            </a:extLst>
          </p:cNvPr>
          <p:cNvCxnSpPr>
            <a:cxnSpLocks/>
            <a:stCxn id="10" idx="2"/>
          </p:cNvCxnSpPr>
          <p:nvPr/>
        </p:nvCxnSpPr>
        <p:spPr>
          <a:xfrm flipH="1">
            <a:off x="4787153" y="1871750"/>
            <a:ext cx="2261615" cy="119575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2" name="Прямая со стрелкой 21">
            <a:extLst>
              <a:ext uri="{FF2B5EF4-FFF2-40B4-BE49-F238E27FC236}">
                <a16:creationId xmlns:a16="http://schemas.microsoft.com/office/drawing/2014/main" id="{67C1E8A9-FD1D-4754-8C11-22AFBEF1FB6A}"/>
              </a:ext>
            </a:extLst>
          </p:cNvPr>
          <p:cNvCxnSpPr>
            <a:cxnSpLocks/>
            <a:stCxn id="10" idx="2"/>
            <a:endCxn id="12" idx="0"/>
          </p:cNvCxnSpPr>
          <p:nvPr/>
        </p:nvCxnSpPr>
        <p:spPr>
          <a:xfrm>
            <a:off x="7048768" y="1871750"/>
            <a:ext cx="2298911" cy="119575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21108748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A6F0003-5908-49CE-BF6E-15C632E41640}"/>
              </a:ext>
            </a:extLst>
          </p:cNvPr>
          <p:cNvSpPr>
            <a:spLocks noGrp="1"/>
          </p:cNvSpPr>
          <p:nvPr>
            <p:ph type="title"/>
          </p:nvPr>
        </p:nvSpPr>
        <p:spPr>
          <a:xfrm>
            <a:off x="2589212" y="446088"/>
            <a:ext cx="3505199" cy="243460"/>
          </a:xfrm>
        </p:spPr>
        <p:txBody>
          <a:bodyPr>
            <a:normAutofit fontScale="90000"/>
          </a:bodyPr>
          <a:lstStyle/>
          <a:p>
            <a:endParaRPr lang="ru-RU" dirty="0"/>
          </a:p>
        </p:txBody>
      </p:sp>
      <p:sp>
        <p:nvSpPr>
          <p:cNvPr id="3" name="Объект 2">
            <a:extLst>
              <a:ext uri="{FF2B5EF4-FFF2-40B4-BE49-F238E27FC236}">
                <a16:creationId xmlns:a16="http://schemas.microsoft.com/office/drawing/2014/main" id="{16A60082-0ECD-4210-B90C-C0F0FB55CA66}"/>
              </a:ext>
            </a:extLst>
          </p:cNvPr>
          <p:cNvSpPr>
            <a:spLocks noGrp="1"/>
          </p:cNvSpPr>
          <p:nvPr>
            <p:ph idx="1"/>
          </p:nvPr>
        </p:nvSpPr>
        <p:spPr>
          <a:xfrm>
            <a:off x="3777521" y="1139253"/>
            <a:ext cx="8004748" cy="4333966"/>
          </a:xfrm>
          <a:ln>
            <a:solidFill>
              <a:srgbClr val="FFC000"/>
            </a:solidFill>
          </a:ln>
        </p:spPr>
        <p:txBody>
          <a:bodyPr>
            <a:normAutofit/>
          </a:bodyPr>
          <a:lstStyle/>
          <a:p>
            <a:pPr algn="just"/>
            <a:r>
              <a:rPr lang="ru-RU" sz="2000" b="1" dirty="0"/>
              <a:t>Срок аренды является профессиональным суждением руководителя (уполномоченного лица).</a:t>
            </a:r>
          </a:p>
          <a:p>
            <a:pPr algn="just"/>
            <a:r>
              <a:rPr lang="ru-RU" sz="2000" b="1" dirty="0"/>
              <a:t>Это профессиональное суждение должно быть обосновано и документально подтверждено. Из обоснования срока аренды должна следовать достаточная уверенность в определенном сроке аренды.</a:t>
            </a:r>
          </a:p>
          <a:p>
            <a:pPr algn="just"/>
            <a:r>
              <a:rPr lang="ru-RU" sz="2000" b="1" dirty="0"/>
              <a:t>Далее предлагаем вам образец ДОКУМЕНТА-ОБОСНОВАНИЯ срока аренды и ПРИКАЗА об установлении срока аренды.</a:t>
            </a:r>
          </a:p>
        </p:txBody>
      </p:sp>
      <p:sp>
        <p:nvSpPr>
          <p:cNvPr id="4" name="Текст 3">
            <a:extLst>
              <a:ext uri="{FF2B5EF4-FFF2-40B4-BE49-F238E27FC236}">
                <a16:creationId xmlns:a16="http://schemas.microsoft.com/office/drawing/2014/main" id="{0BB1B146-C41D-4890-9D3E-73974F890571}"/>
              </a:ext>
            </a:extLst>
          </p:cNvPr>
          <p:cNvSpPr>
            <a:spLocks noGrp="1"/>
          </p:cNvSpPr>
          <p:nvPr>
            <p:ph type="body" sz="half" idx="2"/>
          </p:nvPr>
        </p:nvSpPr>
        <p:spPr>
          <a:xfrm>
            <a:off x="1062714" y="1384782"/>
            <a:ext cx="2714807" cy="3537574"/>
          </a:xfrm>
        </p:spPr>
        <p:txBody>
          <a:bodyPr anchor="ctr">
            <a:normAutofit/>
          </a:bodyPr>
          <a:lstStyle/>
          <a:p>
            <a:pPr algn="ctr"/>
            <a:r>
              <a:rPr lang="ru-RU" sz="2000" b="1" cap="all" dirty="0">
                <a:solidFill>
                  <a:prstClr val="black"/>
                </a:solidFill>
                <a:ea typeface="+mj-ea"/>
                <a:cs typeface="+mj-cs"/>
              </a:rPr>
              <a:t>6. Обоснование и документальное оформление срока аренды</a:t>
            </a:r>
            <a:endParaRPr lang="ru-RU" sz="2000" b="1" dirty="0"/>
          </a:p>
        </p:txBody>
      </p:sp>
    </p:spTree>
    <p:extLst>
      <p:ext uri="{BB962C8B-B14F-4D97-AF65-F5344CB8AC3E}">
        <p14:creationId xmlns:p14="http://schemas.microsoft.com/office/powerpoint/2010/main" val="392157830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рямоугольник 2">
            <a:extLst>
              <a:ext uri="{FF2B5EF4-FFF2-40B4-BE49-F238E27FC236}">
                <a16:creationId xmlns:a16="http://schemas.microsoft.com/office/drawing/2014/main" id="{3A0036FE-7F5A-4FF1-A17C-415432DCBD8F}"/>
              </a:ext>
            </a:extLst>
          </p:cNvPr>
          <p:cNvSpPr/>
          <p:nvPr/>
        </p:nvSpPr>
        <p:spPr>
          <a:xfrm>
            <a:off x="2353455" y="697367"/>
            <a:ext cx="9443804" cy="853952"/>
          </a:xfrm>
          <a:prstGeom prst="rect">
            <a:avLst/>
          </a:prstGeom>
        </p:spPr>
        <p:txBody>
          <a:bodyPr wrap="square">
            <a:spAutoFit/>
          </a:bodyPr>
          <a:lstStyle/>
          <a:p>
            <a:pPr lvl="0" algn="ctr">
              <a:lnSpc>
                <a:spcPct val="107000"/>
              </a:lnSpc>
              <a:spcAft>
                <a:spcPts val="800"/>
              </a:spcAft>
            </a:pPr>
            <a:r>
              <a:rPr lang="ru-RU" sz="2400" b="1" dirty="0">
                <a:solidFill>
                  <a:prstClr val="black"/>
                </a:solidFill>
                <a:latin typeface="Arial" panose="020B0604020202020204" pitchFamily="34" charset="0"/>
                <a:ea typeface="Times New Roman" panose="02020603050405020304" pitchFamily="18" charset="0"/>
                <a:cs typeface="Times New Roman" panose="02020603050405020304" pitchFamily="18" charset="0"/>
              </a:rPr>
              <a:t>Образцы документов для обоснования и документального оформления срока аренды</a:t>
            </a:r>
          </a:p>
        </p:txBody>
      </p:sp>
      <p:sp>
        <p:nvSpPr>
          <p:cNvPr id="5" name="Прямоугольник 4">
            <a:extLst>
              <a:ext uri="{FF2B5EF4-FFF2-40B4-BE49-F238E27FC236}">
                <a16:creationId xmlns:a16="http://schemas.microsoft.com/office/drawing/2014/main" id="{0843036A-95F4-4AC3-9E82-E95267E423EE}"/>
              </a:ext>
            </a:extLst>
          </p:cNvPr>
          <p:cNvSpPr/>
          <p:nvPr/>
        </p:nvSpPr>
        <p:spPr>
          <a:xfrm>
            <a:off x="2353455" y="1753228"/>
            <a:ext cx="9443804" cy="4620304"/>
          </a:xfrm>
          <a:prstGeom prst="rect">
            <a:avLst/>
          </a:prstGeom>
          <a:ln>
            <a:solidFill>
              <a:srgbClr val="FFC000"/>
            </a:solidFill>
          </a:ln>
        </p:spPr>
        <p:txBody>
          <a:bodyPr wrap="square">
            <a:spAutoFit/>
          </a:bodyPr>
          <a:lstStyle/>
          <a:p>
            <a:pPr marR="0" lvl="0" algn="just" defTabSz="685800" eaLnBrk="1" fontAlgn="auto" latinLnBrk="0" hangingPunct="1">
              <a:lnSpc>
                <a:spcPct val="120000"/>
              </a:lnSpc>
              <a:spcBef>
                <a:spcPts val="1000"/>
              </a:spcBef>
              <a:spcAft>
                <a:spcPts val="0"/>
              </a:spcAft>
              <a:buClr>
                <a:srgbClr val="B71E42"/>
              </a:buClr>
              <a:buSzPct val="100000"/>
              <a:tabLst/>
              <a:defRPr/>
            </a:pPr>
            <a:r>
              <a:rPr kumimoji="0" lang="ru-RU" sz="2000" b="0" i="0" u="none" strike="noStrike" kern="0" cap="none" spc="0" normalizeH="0" baseline="0" noProof="0" dirty="0">
                <a:ln>
                  <a:noFill/>
                </a:ln>
                <a:solidFill>
                  <a:prstClr val="black"/>
                </a:solidFill>
                <a:effectLst/>
                <a:uLnTx/>
                <a:uFillTx/>
              </a:rPr>
              <a:t>	</a:t>
            </a:r>
            <a:r>
              <a:rPr kumimoji="0" lang="ru-RU" sz="2000" b="1" i="0" u="none" strike="noStrike" kern="0" cap="none" spc="0" normalizeH="0" baseline="0" noProof="0" dirty="0">
                <a:ln>
                  <a:noFill/>
                </a:ln>
                <a:solidFill>
                  <a:prstClr val="black"/>
                </a:solidFill>
                <a:effectLst/>
                <a:uLnTx/>
                <a:uFillTx/>
              </a:rPr>
              <a:t>В документе «Обоснование срока аренды» собраны многие  факты и обстоятельства, которые приводят к возникновению экономического стимула для продления или прекращения аренды, в том числе прошлую практику организации в отношении периода, в течение которого обычно используются определенные виды активов (предоставленные в аренду или находящиеся в собственности), а также экономические причины такой практики.</a:t>
            </a:r>
          </a:p>
          <a:p>
            <a:pPr marR="0" lvl="0" algn="just" defTabSz="685800" eaLnBrk="1" fontAlgn="auto" latinLnBrk="0" hangingPunct="1">
              <a:lnSpc>
                <a:spcPct val="120000"/>
              </a:lnSpc>
              <a:spcBef>
                <a:spcPts val="1000"/>
              </a:spcBef>
              <a:spcAft>
                <a:spcPts val="0"/>
              </a:spcAft>
              <a:buClr>
                <a:srgbClr val="B71E42"/>
              </a:buClr>
              <a:buSzPct val="100000"/>
              <a:tabLst/>
              <a:defRPr/>
            </a:pPr>
            <a:r>
              <a:rPr kumimoji="0" lang="ru-RU" sz="2000" b="1" i="0" u="none" strike="noStrike" kern="0" cap="none" spc="0" normalizeH="0" baseline="0" noProof="0" dirty="0">
                <a:ln>
                  <a:noFill/>
                </a:ln>
                <a:solidFill>
                  <a:prstClr val="black"/>
                </a:solidFill>
                <a:effectLst/>
                <a:uLnTx/>
                <a:uFillTx/>
              </a:rPr>
              <a:t>	В предложенных образцах </a:t>
            </a:r>
            <a:r>
              <a:rPr kumimoji="0" lang="ru-RU" sz="2000" b="1" i="0" u="none" strike="noStrike" kern="0" cap="none" spc="0" normalizeH="0" baseline="0" noProof="0" dirty="0">
                <a:ln>
                  <a:noFill/>
                </a:ln>
                <a:solidFill>
                  <a:prstClr val="black"/>
                </a:solidFill>
                <a:effectLst/>
                <a:highlight>
                  <a:srgbClr val="FFFF00"/>
                </a:highlight>
                <a:uLnTx/>
                <a:uFillTx/>
              </a:rPr>
              <a:t>соблюдены все требования ст. 9 </a:t>
            </a:r>
            <a:r>
              <a:rPr kumimoji="0" lang="ru-RU" sz="2000" b="1" i="0" u="none" strike="noStrike" kern="0" cap="none" spc="0" normalizeH="0" baseline="0" noProof="0" dirty="0">
                <a:ln>
                  <a:noFill/>
                </a:ln>
                <a:solidFill>
                  <a:prstClr val="black"/>
                </a:solidFill>
                <a:effectLst/>
                <a:uLnTx/>
                <a:uFillTx/>
              </a:rPr>
              <a:t>Федерального закона от 06.12.2011г. № 402-ФЗ «О бухгалтерском учете» и ФСБУ 27/2021 "Документы и документооборот в бухгалтерском учете«, утвержденного Приказом </a:t>
            </a:r>
            <a:r>
              <a:rPr kumimoji="0" lang="ru-RU" sz="2000" b="1" i="0" u="none" strike="noStrike" kern="0" cap="none" spc="0" normalizeH="0" baseline="0" noProof="0" dirty="0">
                <a:ln>
                  <a:noFill/>
                </a:ln>
                <a:solidFill>
                  <a:prstClr val="black"/>
                </a:solidFill>
                <a:effectLst/>
                <a:uLnTx/>
                <a:uFillTx/>
                <a:latin typeface="Times New Roman" panose="02020603050405020304" pitchFamily="18" charset="0"/>
              </a:rPr>
              <a:t>Минфина России от 16.04.2021 N 62н. </a:t>
            </a:r>
          </a:p>
        </p:txBody>
      </p:sp>
    </p:spTree>
    <p:extLst>
      <p:ext uri="{BB962C8B-B14F-4D97-AF65-F5344CB8AC3E}">
        <p14:creationId xmlns:p14="http://schemas.microsoft.com/office/powerpoint/2010/main" val="212012959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Заголовок 4">
            <a:extLst>
              <a:ext uri="{FF2B5EF4-FFF2-40B4-BE49-F238E27FC236}">
                <a16:creationId xmlns:a16="http://schemas.microsoft.com/office/drawing/2014/main" id="{3978250B-06F3-47A3-A7B6-D6D24B3AC190}"/>
              </a:ext>
            </a:extLst>
          </p:cNvPr>
          <p:cNvSpPr>
            <a:spLocks noGrp="1"/>
          </p:cNvSpPr>
          <p:nvPr>
            <p:ph type="title"/>
          </p:nvPr>
        </p:nvSpPr>
        <p:spPr>
          <a:xfrm>
            <a:off x="2589212" y="446088"/>
            <a:ext cx="1847877" cy="976312"/>
          </a:xfrm>
        </p:spPr>
        <p:txBody>
          <a:bodyPr/>
          <a:lstStyle/>
          <a:p>
            <a:endParaRPr lang="ru-RU" dirty="0"/>
          </a:p>
        </p:txBody>
      </p:sp>
      <p:sp>
        <p:nvSpPr>
          <p:cNvPr id="6" name="Объект 5">
            <a:extLst>
              <a:ext uri="{FF2B5EF4-FFF2-40B4-BE49-F238E27FC236}">
                <a16:creationId xmlns:a16="http://schemas.microsoft.com/office/drawing/2014/main" id="{6E01581C-FEEC-403B-8DC7-88C98B527E6B}"/>
              </a:ext>
            </a:extLst>
          </p:cNvPr>
          <p:cNvSpPr>
            <a:spLocks noGrp="1"/>
          </p:cNvSpPr>
          <p:nvPr>
            <p:ph idx="1"/>
          </p:nvPr>
        </p:nvSpPr>
        <p:spPr>
          <a:xfrm>
            <a:off x="4437089" y="446088"/>
            <a:ext cx="7465101" cy="5414963"/>
          </a:xfrm>
        </p:spPr>
        <p:style>
          <a:lnRef idx="2">
            <a:schemeClr val="accent1"/>
          </a:lnRef>
          <a:fillRef idx="1">
            <a:schemeClr val="lt1"/>
          </a:fillRef>
          <a:effectRef idx="0">
            <a:schemeClr val="accent1"/>
          </a:effectRef>
          <a:fontRef idx="minor">
            <a:schemeClr val="dk1"/>
          </a:fontRef>
        </p:style>
        <p:txBody>
          <a:bodyPr/>
          <a:lstStyle/>
          <a:p>
            <a:pPr algn="just"/>
            <a:r>
              <a:rPr lang="ru-RU" sz="2000" b="1" dirty="0"/>
              <a:t>1. Какой срок аренды установлен письменным договором?</a:t>
            </a:r>
          </a:p>
          <a:p>
            <a:pPr algn="just"/>
            <a:r>
              <a:rPr lang="ru-RU" sz="2000" b="1" dirty="0"/>
              <a:t>2. Предусмотрен ли договором опцион (право) на продление и/или прекращение аренды по окончании срока, установленного письменным договором?</a:t>
            </a:r>
          </a:p>
          <a:p>
            <a:pPr algn="just"/>
            <a:r>
              <a:rPr lang="ru-RU" sz="2000" b="1" dirty="0"/>
              <a:t>3. Предусмотрен ли письменным договором опцион (право) на досрочное расторжение договора аренды?</a:t>
            </a:r>
          </a:p>
          <a:p>
            <a:pPr algn="just"/>
            <a:r>
              <a:rPr lang="ru-RU" sz="2000" b="1" dirty="0"/>
              <a:t>4. На какую дату нужно определять срок аренды?</a:t>
            </a:r>
          </a:p>
        </p:txBody>
      </p:sp>
      <p:sp>
        <p:nvSpPr>
          <p:cNvPr id="7" name="Текст 6">
            <a:extLst>
              <a:ext uri="{FF2B5EF4-FFF2-40B4-BE49-F238E27FC236}">
                <a16:creationId xmlns:a16="http://schemas.microsoft.com/office/drawing/2014/main" id="{A01F0E46-13F8-471C-8E44-4B4A6761AF43}"/>
              </a:ext>
            </a:extLst>
          </p:cNvPr>
          <p:cNvSpPr>
            <a:spLocks noGrp="1"/>
          </p:cNvSpPr>
          <p:nvPr>
            <p:ph type="body" sz="half" idx="2"/>
          </p:nvPr>
        </p:nvSpPr>
        <p:spPr>
          <a:xfrm>
            <a:off x="1588958" y="1598613"/>
            <a:ext cx="2608288" cy="4262436"/>
          </a:xfrm>
        </p:spPr>
        <p:txBody>
          <a:bodyPr/>
          <a:lstStyle/>
          <a:p>
            <a:pPr algn="ctr"/>
            <a:endParaRPr lang="ru-RU" sz="3200" b="1" cap="all" dirty="0">
              <a:solidFill>
                <a:prstClr val="black"/>
              </a:solidFill>
              <a:ea typeface="+mj-ea"/>
              <a:cs typeface="+mj-cs"/>
            </a:endParaRPr>
          </a:p>
          <a:p>
            <a:pPr algn="ctr"/>
            <a:r>
              <a:rPr lang="ru-RU" sz="2400" b="1" cap="all" dirty="0">
                <a:solidFill>
                  <a:prstClr val="black"/>
                </a:solidFill>
                <a:ea typeface="+mj-ea"/>
                <a:cs typeface="+mj-cs"/>
              </a:rPr>
              <a:t>АНАЛИЗИРУЕМ УСЛОВИЯ ДОГОВОРА АРЕНДЫ</a:t>
            </a:r>
            <a:endParaRPr lang="ru-RU" sz="2400" dirty="0"/>
          </a:p>
        </p:txBody>
      </p:sp>
    </p:spTree>
    <p:extLst>
      <p:ext uri="{BB962C8B-B14F-4D97-AF65-F5344CB8AC3E}">
        <p14:creationId xmlns:p14="http://schemas.microsoft.com/office/powerpoint/2010/main" val="324322722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6589996E-D015-4BB4-97DC-365AF291FFDD}"/>
              </a:ext>
            </a:extLst>
          </p:cNvPr>
          <p:cNvSpPr>
            <a:spLocks noGrp="1"/>
          </p:cNvSpPr>
          <p:nvPr>
            <p:ph type="title"/>
          </p:nvPr>
        </p:nvSpPr>
        <p:spPr>
          <a:xfrm>
            <a:off x="2589212" y="446088"/>
            <a:ext cx="124008" cy="119921"/>
          </a:xfrm>
        </p:spPr>
        <p:txBody>
          <a:bodyPr>
            <a:normAutofit fontScale="90000"/>
          </a:bodyPr>
          <a:lstStyle/>
          <a:p>
            <a:endParaRPr lang="ru-RU" dirty="0"/>
          </a:p>
        </p:txBody>
      </p:sp>
      <p:sp>
        <p:nvSpPr>
          <p:cNvPr id="3" name="Объект 2">
            <a:extLst>
              <a:ext uri="{FF2B5EF4-FFF2-40B4-BE49-F238E27FC236}">
                <a16:creationId xmlns:a16="http://schemas.microsoft.com/office/drawing/2014/main" id="{EA95D908-0416-4450-A143-1B1A08BD9B8C}"/>
              </a:ext>
            </a:extLst>
          </p:cNvPr>
          <p:cNvSpPr>
            <a:spLocks noGrp="1"/>
          </p:cNvSpPr>
          <p:nvPr>
            <p:ph idx="1"/>
          </p:nvPr>
        </p:nvSpPr>
        <p:spPr>
          <a:xfrm>
            <a:off x="4047345" y="721518"/>
            <a:ext cx="7899815" cy="5414963"/>
          </a:xfrm>
        </p:spPr>
        <p:style>
          <a:lnRef idx="2">
            <a:schemeClr val="accent1"/>
          </a:lnRef>
          <a:fillRef idx="1">
            <a:schemeClr val="lt1"/>
          </a:fillRef>
          <a:effectRef idx="0">
            <a:schemeClr val="accent1"/>
          </a:effectRef>
          <a:fontRef idx="minor">
            <a:schemeClr val="dk1"/>
          </a:fontRef>
        </p:style>
        <p:txBody>
          <a:bodyPr>
            <a:normAutofit/>
          </a:bodyPr>
          <a:lstStyle/>
          <a:p>
            <a:pPr algn="just"/>
            <a:r>
              <a:rPr lang="ru-RU" sz="2000" b="1" dirty="0"/>
              <a:t>В договоре может быть определен конкретный срок аренды, например, в месяцах или годах, и дата начала и окончания срока аренды.</a:t>
            </a:r>
          </a:p>
          <a:p>
            <a:pPr algn="just"/>
            <a:r>
              <a:rPr lang="ru-RU" sz="2000" b="1" dirty="0"/>
              <a:t>Договор аренды может быть договором с неопределенным сроком.</a:t>
            </a:r>
          </a:p>
          <a:p>
            <a:pPr marL="0" indent="0" algn="just">
              <a:buNone/>
            </a:pPr>
            <a:r>
              <a:rPr lang="ru-RU" sz="2000" b="1" dirty="0"/>
              <a:t>     Договор аренды является договором с неопределенным сроком, когда:</a:t>
            </a:r>
          </a:p>
          <a:p>
            <a:pPr marL="0" indent="0" algn="just">
              <a:buNone/>
            </a:pPr>
            <a:r>
              <a:rPr lang="ru-RU" sz="2000" b="1" dirty="0"/>
              <a:t>- В договоре не определен срок аренды (п.1 ст. 610 ГК РФ).</a:t>
            </a:r>
          </a:p>
          <a:p>
            <a:pPr marL="0" indent="0" algn="just">
              <a:buNone/>
            </a:pPr>
            <a:r>
              <a:rPr lang="ru-RU" sz="2000" b="1" dirty="0"/>
              <a:t>- Срок договора аренды окончен, но арендатор продолжает пользоваться имуществом при отсутствии возражений со стороны арендодателя. Договор считается возобновленным на тех же условиях на неопределенный срок  (п.2 ст. 621 ГК РФ).</a:t>
            </a:r>
          </a:p>
        </p:txBody>
      </p:sp>
      <p:sp>
        <p:nvSpPr>
          <p:cNvPr id="4" name="Текст 3">
            <a:extLst>
              <a:ext uri="{FF2B5EF4-FFF2-40B4-BE49-F238E27FC236}">
                <a16:creationId xmlns:a16="http://schemas.microsoft.com/office/drawing/2014/main" id="{583D04F3-89F7-405D-96B5-F21A98090437}"/>
              </a:ext>
            </a:extLst>
          </p:cNvPr>
          <p:cNvSpPr>
            <a:spLocks noGrp="1"/>
          </p:cNvSpPr>
          <p:nvPr>
            <p:ph type="body" sz="half" idx="2"/>
          </p:nvPr>
        </p:nvSpPr>
        <p:spPr>
          <a:xfrm>
            <a:off x="1094282" y="1412095"/>
            <a:ext cx="2788171" cy="4262436"/>
          </a:xfrm>
        </p:spPr>
        <p:txBody>
          <a:bodyPr anchor="ctr">
            <a:normAutofit/>
          </a:bodyPr>
          <a:lstStyle/>
          <a:p>
            <a:pPr algn="ctr"/>
            <a:r>
              <a:rPr lang="ru-RU" sz="2000" b="1" i="1" dirty="0">
                <a:effectLst>
                  <a:outerShdw blurRad="38100" dist="38100" dir="2700000" algn="tl">
                    <a:srgbClr val="000000">
                      <a:alpha val="43137"/>
                    </a:srgbClr>
                  </a:outerShdw>
                </a:effectLst>
              </a:rPr>
              <a:t>1. СРОК АРЕНДЫ ПО ПИСЬМЕННОМУ ДОГОВОРУ</a:t>
            </a:r>
          </a:p>
        </p:txBody>
      </p:sp>
    </p:spTree>
    <p:extLst>
      <p:ext uri="{BB962C8B-B14F-4D97-AF65-F5344CB8AC3E}">
        <p14:creationId xmlns:p14="http://schemas.microsoft.com/office/powerpoint/2010/main" val="291996211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1633928" y="818902"/>
            <a:ext cx="2083633" cy="5220195"/>
          </a:xfrm>
        </p:spPr>
        <p:txBody>
          <a:bodyPr anchor="ctr">
            <a:normAutofit/>
          </a:bodyPr>
          <a:lstStyle/>
          <a:p>
            <a:pPr algn="ctr">
              <a:spcBef>
                <a:spcPts val="1000"/>
              </a:spcBef>
              <a:buClr>
                <a:schemeClr val="accent1"/>
              </a:buClr>
            </a:pPr>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2. ОПЦИОН НА ПРОДЛЕНИЕ АРЕНДЫ.</a:t>
            </a:r>
            <a:b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br>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ОПЦИОН ЕСТЬ.</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3717561" y="149902"/>
            <a:ext cx="8214609" cy="6708098"/>
          </a:xfrm>
          <a:ln>
            <a:solidFill>
              <a:srgbClr val="FFC000"/>
            </a:solidFill>
          </a:ln>
        </p:spPr>
        <p:txBody>
          <a:bodyPr>
            <a:normAutofit/>
          </a:bodyPr>
          <a:lstStyle/>
          <a:p>
            <a:pPr algn="just"/>
            <a:r>
              <a:rPr lang="ru-RU" sz="2000" b="1" dirty="0"/>
              <a:t>1. Договором аренды предусмотрено право арендатора на продление договора аренды на новый срок и условия для такого продления. </a:t>
            </a:r>
          </a:p>
          <a:p>
            <a:pPr marL="0" indent="0" algn="just">
              <a:buNone/>
            </a:pPr>
            <a:r>
              <a:rPr lang="ru-RU" sz="2000" b="1" i="1" dirty="0"/>
              <a:t>	Оформляется дополнительное соглашение к договору аренды. Этот же договор продолжает действовать в течение нового срока.</a:t>
            </a:r>
          </a:p>
          <a:p>
            <a:pPr algn="just"/>
            <a:r>
              <a:rPr lang="ru-RU" sz="2000" b="1" dirty="0"/>
              <a:t>2. Автоматическое продление срока аренды на новый срок без подписания дополнительного соглашения.</a:t>
            </a:r>
          </a:p>
          <a:p>
            <a:pPr marL="0" indent="0" algn="just">
              <a:buNone/>
            </a:pPr>
            <a:r>
              <a:rPr lang="ru-RU" sz="2000" b="1" dirty="0"/>
              <a:t>	</a:t>
            </a:r>
            <a:r>
              <a:rPr lang="ru-RU" sz="2000" b="1" i="1" dirty="0"/>
              <a:t>Например, в договоре указано: «Если ни одна из сторон за месяц до окончания срока аренды не заявит о своих намерениях прекратить договор, то его действие продлевается на следующий аналогичный срок».</a:t>
            </a:r>
          </a:p>
          <a:p>
            <a:pPr marL="0" indent="0" algn="just">
              <a:buNone/>
            </a:pPr>
            <a:r>
              <a:rPr lang="ru-RU" sz="2000" b="1" i="1" dirty="0"/>
              <a:t>	Фактически по окончании первоначального срока действия договора между сторонами начинает действовать новый договор аренды, условия которого были идентичны условиям окончившегося договора.</a:t>
            </a:r>
          </a:p>
          <a:p>
            <a:pPr marL="0" indent="0" algn="just">
              <a:buNone/>
            </a:pPr>
            <a:r>
              <a:rPr lang="ru-RU" sz="2000" b="1" i="1" dirty="0"/>
              <a:t> (п.10 Информационное письмо Президиума ВАС РФ от 16.02.2001 N 59)</a:t>
            </a:r>
          </a:p>
          <a:p>
            <a:endParaRPr lang="ru-RU" dirty="0"/>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a:off x="2143594" y="5666282"/>
            <a:ext cx="3087973" cy="194766"/>
          </a:xfrm>
        </p:spPr>
        <p:txBody>
          <a:bodyPr>
            <a:normAutofit fontScale="25000" lnSpcReduction="20000"/>
          </a:bodyPr>
          <a:lstStyle/>
          <a:p>
            <a:pPr algn="just"/>
            <a:endParaRPr lang="ru-RU" sz="3200" b="1" dirty="0"/>
          </a:p>
        </p:txBody>
      </p:sp>
    </p:spTree>
    <p:extLst>
      <p:ext uri="{BB962C8B-B14F-4D97-AF65-F5344CB8AC3E}">
        <p14:creationId xmlns:p14="http://schemas.microsoft.com/office/powerpoint/2010/main" val="2267249621"/>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1618939" y="446087"/>
            <a:ext cx="2113612" cy="5220195"/>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2. ОПЦИОН НА ПРОДЛЕНИЕ АРЕНДЫ. </a:t>
            </a:r>
            <a:b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br>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ОПЦИОН ЕСТЬ. </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3732551" y="446086"/>
            <a:ext cx="8244590" cy="6029665"/>
          </a:xfrm>
          <a:ln>
            <a:solidFill>
              <a:srgbClr val="FFC000"/>
            </a:solidFill>
          </a:ln>
        </p:spPr>
        <p:txBody>
          <a:bodyPr>
            <a:normAutofit fontScale="92500" lnSpcReduction="10000"/>
          </a:bodyPr>
          <a:lstStyle/>
          <a:p>
            <a:pPr algn="just"/>
            <a:endParaRPr lang="ru-RU" sz="2900" b="1" dirty="0"/>
          </a:p>
          <a:p>
            <a:pPr algn="just"/>
            <a:r>
              <a:rPr lang="ru-RU" sz="2200" b="1" dirty="0"/>
              <a:t>3. Если договором не предусмотрено право продлевать договор, но и прямо не запрещено договором или законом, у арендатора есть опцион на продление аренды на основании п.1 ст. 621 ГК РФ:</a:t>
            </a:r>
          </a:p>
          <a:p>
            <a:pPr marL="0" indent="0" algn="just">
              <a:buNone/>
            </a:pPr>
            <a:r>
              <a:rPr lang="ru-RU" sz="2400" b="1" dirty="0"/>
              <a:t> </a:t>
            </a:r>
            <a:r>
              <a:rPr lang="ru-RU" sz="2200" b="1" i="1" dirty="0"/>
              <a:t>«Арендатор, надлежащим образом исполнявший свои обязанности, по истечении срока договора имеет при прочих равных условиях преимущественное перед другими лицами право на заключение договора аренды на новый срок, если иное не предусмотрено договором или законом».</a:t>
            </a:r>
          </a:p>
          <a:p>
            <a:pPr algn="just"/>
            <a:r>
              <a:rPr lang="ru-RU" sz="2200" b="1" dirty="0"/>
              <a:t>4. Если договор становится договором с неопределенным сроком у арендатора есть опцион на продление на основании ст. 610, п.2 ст. 621 ГК РФ:</a:t>
            </a:r>
          </a:p>
          <a:p>
            <a:pPr marL="0" indent="0" algn="just">
              <a:buNone/>
            </a:pPr>
            <a:r>
              <a:rPr lang="ru-RU" sz="2200" b="1" i="1" dirty="0"/>
              <a:t>«Если арендатор продолжает пользоваться имуществом после истечения срока договора при отсутствии возражений со стороны арендодателя, договор считается возобновленным на тех же условиях на неопределенный срок».</a:t>
            </a:r>
            <a:endParaRPr lang="ru-RU" sz="2200" b="1" dirty="0"/>
          </a:p>
          <a:p>
            <a:pPr algn="just"/>
            <a:endParaRPr lang="ru-RU" b="1" dirty="0"/>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a:off x="2143594" y="5666282"/>
            <a:ext cx="3087973" cy="194766"/>
          </a:xfrm>
        </p:spPr>
        <p:txBody>
          <a:bodyPr>
            <a:normAutofit fontScale="25000" lnSpcReduction="20000"/>
          </a:bodyPr>
          <a:lstStyle/>
          <a:p>
            <a:pPr algn="just"/>
            <a:endParaRPr lang="ru-RU" sz="3200" b="1" dirty="0"/>
          </a:p>
        </p:txBody>
      </p:sp>
    </p:spTree>
    <p:extLst>
      <p:ext uri="{BB962C8B-B14F-4D97-AF65-F5344CB8AC3E}">
        <p14:creationId xmlns:p14="http://schemas.microsoft.com/office/powerpoint/2010/main" val="243143249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1469037" y="1480278"/>
            <a:ext cx="2893101" cy="3897443"/>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2. ОПЦИОН НА ПРОДЛЕНИЕ АРЕНДЫ. </a:t>
            </a:r>
            <a:b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br>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ОПЦИОН ЕСТЬ, НО ОГРАНИЧЕН.</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4362138" y="446086"/>
            <a:ext cx="7585023" cy="6089625"/>
          </a:xfrm>
          <a:ln>
            <a:solidFill>
              <a:srgbClr val="FFC000"/>
            </a:solidFill>
          </a:ln>
        </p:spPr>
        <p:txBody>
          <a:bodyPr>
            <a:normAutofit/>
          </a:bodyPr>
          <a:lstStyle/>
          <a:p>
            <a:pPr algn="just"/>
            <a:r>
              <a:rPr lang="ru-RU" sz="2000" b="1" dirty="0"/>
              <a:t>5. Предельный срок продления аренды может быть закреплен договором.</a:t>
            </a:r>
          </a:p>
          <a:p>
            <a:pPr marL="0" indent="0" algn="just">
              <a:buNone/>
            </a:pPr>
            <a:r>
              <a:rPr lang="ru-RU" sz="2000" b="1" dirty="0"/>
              <a:t>Например, договором может быть установлено следующее: </a:t>
            </a:r>
            <a:r>
              <a:rPr lang="ru-RU" sz="2000" b="1" i="1" dirty="0"/>
              <a:t>«По окончании срока аренды договор может быть продлен  на новый аналогичный срок по соглашению сторон, но не более трех таких сроков».</a:t>
            </a:r>
          </a:p>
          <a:p>
            <a:pPr algn="just"/>
            <a:r>
              <a:rPr lang="ru-RU" sz="2000" b="1" i="1" dirty="0"/>
              <a:t>6. Срок аренды ограничен законом. Законом могут устанавливаться максимальные (предельные) сроки договора для отдельных видов аренды, а также для аренды отдельных видов имущества. В этих случаях, если срок аренды в договоре не определен и ни одна из сторон не отказалась от договора до истечения предельного срока, установленного законом, договор по истечении предельного срока прекращается.</a:t>
            </a:r>
            <a:endParaRPr lang="ru-RU" sz="2000" b="1" dirty="0"/>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a:off x="2143594" y="5666282"/>
            <a:ext cx="3087973" cy="194766"/>
          </a:xfrm>
        </p:spPr>
        <p:txBody>
          <a:bodyPr>
            <a:normAutofit fontScale="25000" lnSpcReduction="20000"/>
          </a:bodyPr>
          <a:lstStyle/>
          <a:p>
            <a:pPr algn="just"/>
            <a:endParaRPr lang="ru-RU" sz="3200" b="1" dirty="0"/>
          </a:p>
        </p:txBody>
      </p:sp>
    </p:spTree>
    <p:extLst>
      <p:ext uri="{BB962C8B-B14F-4D97-AF65-F5344CB8AC3E}">
        <p14:creationId xmlns:p14="http://schemas.microsoft.com/office/powerpoint/2010/main" val="395273811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1588960" y="446087"/>
            <a:ext cx="2938070" cy="5220195"/>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2. ОПЦИОН НА ПРОДЛЕНИЕ АРЕНДЫ. </a:t>
            </a:r>
            <a:b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br>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ОПЦИОНА НЕТ.</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4631961" y="1469036"/>
            <a:ext cx="6872652" cy="3807502"/>
          </a:xfrm>
          <a:ln>
            <a:solidFill>
              <a:srgbClr val="FFC000"/>
            </a:solidFill>
          </a:ln>
        </p:spPr>
        <p:txBody>
          <a:bodyPr>
            <a:normAutofit fontScale="47500" lnSpcReduction="20000"/>
          </a:bodyPr>
          <a:lstStyle/>
          <a:p>
            <a:pPr algn="just"/>
            <a:endParaRPr lang="ru-RU" sz="3800" b="1" dirty="0"/>
          </a:p>
          <a:p>
            <a:pPr algn="just"/>
            <a:r>
              <a:rPr lang="ru-RU" sz="4200" b="1" dirty="0"/>
              <a:t>7. Договором или законом может быть прямо исключена возможность продления договора аренды.</a:t>
            </a:r>
          </a:p>
          <a:p>
            <a:pPr marL="0" indent="0" algn="just">
              <a:buNone/>
            </a:pPr>
            <a:r>
              <a:rPr lang="ru-RU" sz="4200" b="1" dirty="0"/>
              <a:t>	Но, если при этом ежегодно заключается новый договор на аренду этого же актива, то данный факт следует рассматривать как наличие опциона и на прекращение, и на продление аренды этого актива, исходя из прошлого опыта взаимодействия с арендодателем при сохранении экономических стимулов для такого продления, а также намерений сторон.</a:t>
            </a:r>
          </a:p>
          <a:p>
            <a:pPr marL="0" indent="0" algn="just">
              <a:buNone/>
            </a:pPr>
            <a:r>
              <a:rPr lang="ru-RU" sz="4200" b="1" i="1" dirty="0"/>
              <a:t>	</a:t>
            </a:r>
            <a:endParaRPr lang="ru-RU" sz="4200" dirty="0"/>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a:off x="2143594" y="5666282"/>
            <a:ext cx="3087973" cy="194766"/>
          </a:xfrm>
        </p:spPr>
        <p:txBody>
          <a:bodyPr>
            <a:normAutofit fontScale="25000" lnSpcReduction="20000"/>
          </a:bodyPr>
          <a:lstStyle/>
          <a:p>
            <a:pPr algn="just"/>
            <a:endParaRPr lang="ru-RU" sz="3200" b="1" dirty="0"/>
          </a:p>
        </p:txBody>
      </p:sp>
    </p:spTree>
    <p:extLst>
      <p:ext uri="{BB962C8B-B14F-4D97-AF65-F5344CB8AC3E}">
        <p14:creationId xmlns:p14="http://schemas.microsoft.com/office/powerpoint/2010/main" val="220043685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1179E4C-F556-42B8-A761-599BEDFB99CC}"/>
              </a:ext>
            </a:extLst>
          </p:cNvPr>
          <p:cNvSpPr>
            <a:spLocks noGrp="1"/>
          </p:cNvSpPr>
          <p:nvPr>
            <p:ph type="title"/>
          </p:nvPr>
        </p:nvSpPr>
        <p:spPr>
          <a:xfrm>
            <a:off x="809472" y="1442803"/>
            <a:ext cx="2053649" cy="3972393"/>
          </a:xfrm>
        </p:spPr>
        <p:txBody>
          <a:bodyPr anchor="ctr">
            <a:normAutofit/>
          </a:bodyPr>
          <a:lstStyle/>
          <a:p>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3. ОПЦИОН НА ДОСРОЧНОЕ ПРЕКРАЩЕНИЕ АРЕНДЫ.</a:t>
            </a:r>
            <a:b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br>
            <a:r>
              <a:rPr lang="ru-RU" b="1" i="1" dirty="0">
                <a:solidFill>
                  <a:schemeClr val="tx1">
                    <a:lumMod val="75000"/>
                    <a:lumOff val="25000"/>
                  </a:schemeClr>
                </a:solidFill>
                <a:effectLst>
                  <a:outerShdw blurRad="38100" dist="38100" dir="2700000" algn="tl">
                    <a:srgbClr val="000000">
                      <a:alpha val="43137"/>
                    </a:srgbClr>
                  </a:outerShdw>
                </a:effectLst>
                <a:latin typeface="+mn-lt"/>
                <a:ea typeface="+mn-ea"/>
                <a:cs typeface="+mn-cs"/>
              </a:rPr>
              <a:t>ОПЦИОН ЕСТЬ.</a:t>
            </a:r>
          </a:p>
        </p:txBody>
      </p:sp>
      <p:sp>
        <p:nvSpPr>
          <p:cNvPr id="3" name="Объект 2">
            <a:extLst>
              <a:ext uri="{FF2B5EF4-FFF2-40B4-BE49-F238E27FC236}">
                <a16:creationId xmlns:a16="http://schemas.microsoft.com/office/drawing/2014/main" id="{1B5EDC1D-5B43-49E0-A603-E8ECBDDA5373}"/>
              </a:ext>
            </a:extLst>
          </p:cNvPr>
          <p:cNvSpPr>
            <a:spLocks noGrp="1"/>
          </p:cNvSpPr>
          <p:nvPr>
            <p:ph idx="1"/>
          </p:nvPr>
        </p:nvSpPr>
        <p:spPr>
          <a:xfrm>
            <a:off x="2863121" y="179776"/>
            <a:ext cx="9188971" cy="6191044"/>
          </a:xfrm>
          <a:ln>
            <a:solidFill>
              <a:srgbClr val="FFC000"/>
            </a:solidFill>
          </a:ln>
        </p:spPr>
        <p:txBody>
          <a:bodyPr anchor="t">
            <a:normAutofit fontScale="25000" lnSpcReduction="20000"/>
          </a:bodyPr>
          <a:lstStyle/>
          <a:p>
            <a:pPr algn="just"/>
            <a:endParaRPr lang="ru-RU" sz="3800" b="1" dirty="0"/>
          </a:p>
          <a:p>
            <a:pPr algn="just"/>
            <a:r>
              <a:rPr lang="ru-RU" sz="8000" b="1" dirty="0"/>
              <a:t>1. Опцион на досрочное расторжение договора есть как у арендатора, так и у арендодателя без каких-либо финансовых последствий (например, в договорах с неопределенным сроком аренды). </a:t>
            </a:r>
          </a:p>
          <a:p>
            <a:pPr marL="0" indent="0" algn="just">
              <a:buNone/>
            </a:pPr>
            <a:r>
              <a:rPr lang="ru-RU" sz="8000" b="1" dirty="0"/>
              <a:t>	Расторжение договора без каких-либо финансовых последствий для обоих участников сделки может произойти в максимально короткий срок: от 1 до 3 месяцев - в зависимости от категории предметов аренды, либо в сроки, установленные договором.</a:t>
            </a:r>
          </a:p>
          <a:p>
            <a:pPr marL="0" indent="0" algn="just">
              <a:buNone/>
            </a:pPr>
            <a:r>
              <a:rPr lang="ru-RU" sz="8000" b="1" dirty="0"/>
              <a:t>	Опцион на расторжение договора есть. Арендатору необходимо оценить прошлый опыт аренды данного актива и определиться с намерениями прекратить договор. </a:t>
            </a:r>
          </a:p>
          <a:p>
            <a:pPr marL="0" indent="0" algn="just">
              <a:buNone/>
            </a:pPr>
            <a:r>
              <a:rPr lang="ru-RU" sz="8000" b="1" dirty="0"/>
              <a:t>	Арендодатель</a:t>
            </a:r>
            <a:r>
              <a:rPr lang="en-US" sz="8000" b="1" dirty="0"/>
              <a:t> </a:t>
            </a:r>
            <a:r>
              <a:rPr lang="ru-RU" sz="8000" b="1" dirty="0"/>
              <a:t>тоже может расторгнуть договор в любой момент. Тем не менее, в этом случае экономику договора следует рассматривать в более широком смысле, а базовый принцип, изложенный в п.9 ФСБУ 25/2018 и п. 19, В37 МСФО (</a:t>
            </a:r>
            <a:r>
              <a:rPr lang="en-US" sz="8000" b="1" dirty="0"/>
              <a:t>IFRS16)</a:t>
            </a:r>
            <a:r>
              <a:rPr lang="ru-RU" sz="8000" b="1" dirty="0"/>
              <a:t>,  распространяется</a:t>
            </a:r>
            <a:r>
              <a:rPr lang="en-US" sz="8000" b="1" dirty="0"/>
              <a:t> </a:t>
            </a:r>
            <a:r>
              <a:rPr lang="ru-RU" sz="8000" b="1" dirty="0"/>
              <a:t>не только на определение периода, не подлежащего досрочному прекращению, но и на весь максимально возможный период аренды. Дело в том, что право арендодателя на прекращение аренды игнорируется, поскольку реализация этого права находится под контролем арендодателя, а не арендатора.</a:t>
            </a:r>
          </a:p>
        </p:txBody>
      </p:sp>
      <p:sp>
        <p:nvSpPr>
          <p:cNvPr id="4" name="Текст 3">
            <a:extLst>
              <a:ext uri="{FF2B5EF4-FFF2-40B4-BE49-F238E27FC236}">
                <a16:creationId xmlns:a16="http://schemas.microsoft.com/office/drawing/2014/main" id="{EBD195A4-FF26-46A9-907E-FBAF341376B4}"/>
              </a:ext>
            </a:extLst>
          </p:cNvPr>
          <p:cNvSpPr>
            <a:spLocks noGrp="1"/>
          </p:cNvSpPr>
          <p:nvPr>
            <p:ph type="body" sz="half" idx="2"/>
          </p:nvPr>
        </p:nvSpPr>
        <p:spPr>
          <a:xfrm>
            <a:off x="2143594" y="5666282"/>
            <a:ext cx="3087973" cy="194766"/>
          </a:xfrm>
        </p:spPr>
        <p:txBody>
          <a:bodyPr>
            <a:normAutofit fontScale="25000" lnSpcReduction="20000"/>
          </a:bodyPr>
          <a:lstStyle/>
          <a:p>
            <a:pPr algn="just"/>
            <a:endParaRPr lang="ru-RU" sz="3200" b="1" dirty="0"/>
          </a:p>
        </p:txBody>
      </p:sp>
    </p:spTree>
    <p:extLst>
      <p:ext uri="{BB962C8B-B14F-4D97-AF65-F5344CB8AC3E}">
        <p14:creationId xmlns:p14="http://schemas.microsoft.com/office/powerpoint/2010/main" val="208124831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theme/theme1.xml><?xml version="1.0" encoding="utf-8"?>
<a:theme xmlns:a="http://schemas.openxmlformats.org/drawingml/2006/main" name="Легкий дым">
  <a:themeElements>
    <a:clrScheme name="Легкий дым">
      <a:dk1>
        <a:sysClr val="windowText" lastClr="000000"/>
      </a:dk1>
      <a:lt1>
        <a:sysClr val="window" lastClr="FFFFFF"/>
      </a:lt1>
      <a:dk2>
        <a:srgbClr val="647252"/>
      </a:dk2>
      <a:lt2>
        <a:srgbClr val="EAE8CF"/>
      </a:lt2>
      <a:accent1>
        <a:srgbClr val="E78712"/>
      </a:accent1>
      <a:accent2>
        <a:srgbClr val="B73C26"/>
      </a:accent2>
      <a:accent3>
        <a:srgbClr val="865331"/>
      </a:accent3>
      <a:accent4>
        <a:srgbClr val="B38648"/>
      </a:accent4>
      <a:accent5>
        <a:srgbClr val="BBB473"/>
      </a:accent5>
      <a:accent6>
        <a:srgbClr val="849276"/>
      </a:accent6>
      <a:hlink>
        <a:srgbClr val="FDAB2A"/>
      </a:hlink>
      <a:folHlink>
        <a:srgbClr val="CCB182"/>
      </a:folHlink>
    </a:clrScheme>
    <a:fontScheme name="Легкий дым">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Легкий дым">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54F6613E-5ED7-40ED-90A8-F639BE712C0E}"/>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Wisp</Template>
  <TotalTime>9868</TotalTime>
  <Words>2215</Words>
  <Application>Microsoft Office PowerPoint</Application>
  <PresentationFormat>Широкоэкранный</PresentationFormat>
  <Paragraphs>129</Paragraphs>
  <Slides>21</Slides>
  <Notes>2</Notes>
  <HiddenSlides>0</HiddenSlides>
  <MMClips>0</MMClips>
  <ScaleCrop>false</ScaleCrop>
  <HeadingPairs>
    <vt:vector size="6" baseType="variant">
      <vt:variant>
        <vt:lpstr>Использованные шрифты</vt:lpstr>
      </vt:variant>
      <vt:variant>
        <vt:i4>5</vt:i4>
      </vt:variant>
      <vt:variant>
        <vt:lpstr>Тема</vt:lpstr>
      </vt:variant>
      <vt:variant>
        <vt:i4>1</vt:i4>
      </vt:variant>
      <vt:variant>
        <vt:lpstr>Заголовки слайдов</vt:lpstr>
      </vt:variant>
      <vt:variant>
        <vt:i4>21</vt:i4>
      </vt:variant>
    </vt:vector>
  </HeadingPairs>
  <TitlesOfParts>
    <vt:vector size="27" baseType="lpstr">
      <vt:lpstr>Arial</vt:lpstr>
      <vt:lpstr>Calibri</vt:lpstr>
      <vt:lpstr>Century Gothic</vt:lpstr>
      <vt:lpstr>Times New Roman</vt:lpstr>
      <vt:lpstr>Wingdings 3</vt:lpstr>
      <vt:lpstr>Легкий дым</vt:lpstr>
      <vt:lpstr>СРОК АРЕНДЫ</vt:lpstr>
      <vt:lpstr>ОТ ЧЕГО ЗАВИСИТ СРОК АРЕНДЫ В ЦЕЛЯХ ПРИМЕНЕНИЯ ФСБУ 25/2018?</vt:lpstr>
      <vt:lpstr>Презентация PowerPoint</vt:lpstr>
      <vt:lpstr>Презентация PowerPoint</vt:lpstr>
      <vt:lpstr>2. ОПЦИОН НА ПРОДЛЕНИЕ АРЕНДЫ. ОПЦИОН ЕСТЬ.</vt:lpstr>
      <vt:lpstr>2. ОПЦИОН НА ПРОДЛЕНИЕ АРЕНДЫ.  ОПЦИОН ЕСТЬ. </vt:lpstr>
      <vt:lpstr>2. ОПЦИОН НА ПРОДЛЕНИЕ АРЕНДЫ.  ОПЦИОН ЕСТЬ, НО ОГРАНИЧЕН.</vt:lpstr>
      <vt:lpstr>2. ОПЦИОН НА ПРОДЛЕНИЕ АРЕНДЫ.  ОПЦИОНА НЕТ.</vt:lpstr>
      <vt:lpstr>3. ОПЦИОН НА ДОСРОЧНОЕ ПРЕКРАЩЕНИЕ АРЕНДЫ. ОПЦИОН ЕСТЬ.</vt:lpstr>
      <vt:lpstr>3. ОПЦИОН НА ДОСРОЧНОЕ ПРЕКРАЩЕНИЕ АРЕНДЫ.  ОПЦИОНА НЕТ.</vt:lpstr>
      <vt:lpstr>3.ОПЦИОН НА ДОСРОЧНОЕ ПРЕКРАЩЕНИЕ АРЕНДЫ.  ОПЦИОНА НЕТ. </vt:lpstr>
      <vt:lpstr>3.ОПЦИОН НА ДОСРОЧНОЕ ПРЕКРАЩЕНИЕ АРЕНДЫ. ОПЦИОНА НЕТ (ПРОДОЛЖЕНИЕ).</vt:lpstr>
      <vt:lpstr>Презентация PowerPoint</vt:lpstr>
      <vt:lpstr>Презентация PowerPoint</vt:lpstr>
      <vt:lpstr>4. КОГДА НУЖНО определять срок аренды</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СРОК АРЕНЫ</dc:title>
  <dc:creator>Татьяна Назарова</dc:creator>
  <cp:lastModifiedBy>Татьяна Назарова</cp:lastModifiedBy>
  <cp:revision>10</cp:revision>
  <dcterms:created xsi:type="dcterms:W3CDTF">2023-10-13T11:17:16Z</dcterms:created>
  <dcterms:modified xsi:type="dcterms:W3CDTF">2023-10-20T14:35:22Z</dcterms:modified>
</cp:coreProperties>
</file>

<file path=docProps/thumbnail.jpeg>
</file>